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50" r:id="rId4"/>
    <p:sldMasterId id="2147483719" r:id="rId5"/>
    <p:sldMasterId id="2147483702" r:id="rId6"/>
    <p:sldMasterId id="2147483704" r:id="rId7"/>
  </p:sldMasterIdLst>
  <p:notesMasterIdLst>
    <p:notesMasterId r:id="rId30"/>
  </p:notesMasterIdLst>
  <p:sldIdLst>
    <p:sldId id="319" r:id="rId8"/>
    <p:sldId id="463" r:id="rId9"/>
    <p:sldId id="260" r:id="rId10"/>
    <p:sldId id="464" r:id="rId11"/>
    <p:sldId id="465" r:id="rId12"/>
    <p:sldId id="472" r:id="rId13"/>
    <p:sldId id="291" r:id="rId14"/>
    <p:sldId id="473" r:id="rId15"/>
    <p:sldId id="469" r:id="rId16"/>
    <p:sldId id="293" r:id="rId17"/>
    <p:sldId id="448" r:id="rId18"/>
    <p:sldId id="419" r:id="rId19"/>
    <p:sldId id="422" r:id="rId20"/>
    <p:sldId id="413" r:id="rId21"/>
    <p:sldId id="442" r:id="rId22"/>
    <p:sldId id="461" r:id="rId23"/>
    <p:sldId id="434" r:id="rId24"/>
    <p:sldId id="468" r:id="rId25"/>
    <p:sldId id="292" r:id="rId26"/>
    <p:sldId id="471" r:id="rId27"/>
    <p:sldId id="474" r:id="rId28"/>
    <p:sldId id="284" r:id="rId29"/>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051" autoAdjust="0"/>
    <p:restoredTop sz="77351"/>
  </p:normalViewPr>
  <p:slideViewPr>
    <p:cSldViewPr>
      <p:cViewPr varScale="1">
        <p:scale>
          <a:sx n="49" d="100"/>
          <a:sy n="49" d="100"/>
        </p:scale>
        <p:origin x="762" y="5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microsoft.com/office/2016/11/relationships/changesInfo" Target="changesInfos/changesInfo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Miller" userId="18b0833d-8ae0-4569-b7b3-3536fac76c0f" providerId="ADAL" clId="{F7DFD25C-A2BF-449C-8A0D-F67F0855A457}"/>
    <pc:docChg chg="custSel modSld">
      <pc:chgData name="Mrs Miller" userId="18b0833d-8ae0-4569-b7b3-3536fac76c0f" providerId="ADAL" clId="{F7DFD25C-A2BF-449C-8A0D-F67F0855A457}" dt="2026-09-09T21:37:29.945" v="317" actId="20577"/>
      <pc:docMkLst>
        <pc:docMk/>
      </pc:docMkLst>
      <pc:sldChg chg="modSp mod">
        <pc:chgData name="Mrs Miller" userId="18b0833d-8ae0-4569-b7b3-3536fac76c0f" providerId="ADAL" clId="{F7DFD25C-A2BF-449C-8A0D-F67F0855A457}" dt="2026-09-09T18:54:25.287" v="240" actId="14100"/>
        <pc:sldMkLst>
          <pc:docMk/>
          <pc:sldMk cId="3051544500" sldId="291"/>
        </pc:sldMkLst>
        <pc:spChg chg="mod">
          <ac:chgData name="Mrs Miller" userId="18b0833d-8ae0-4569-b7b3-3536fac76c0f" providerId="ADAL" clId="{F7DFD25C-A2BF-449C-8A0D-F67F0855A457}" dt="2026-09-09T18:54:25.287" v="240" actId="14100"/>
          <ac:spMkLst>
            <pc:docMk/>
            <pc:sldMk cId="3051544500" sldId="291"/>
            <ac:spMk id="13" creationId="{8B88B0C7-6C0F-F98F-E29F-7330EE2AC866}"/>
          </ac:spMkLst>
        </pc:spChg>
      </pc:sldChg>
      <pc:sldChg chg="modSp mod">
        <pc:chgData name="Mrs Miller" userId="18b0833d-8ae0-4569-b7b3-3536fac76c0f" providerId="ADAL" clId="{F7DFD25C-A2BF-449C-8A0D-F67F0855A457}" dt="2026-09-09T18:42:24.486" v="62" actId="6549"/>
        <pc:sldMkLst>
          <pc:docMk/>
          <pc:sldMk cId="2337856368" sldId="319"/>
        </pc:sldMkLst>
        <pc:spChg chg="mod">
          <ac:chgData name="Mrs Miller" userId="18b0833d-8ae0-4569-b7b3-3536fac76c0f" providerId="ADAL" clId="{F7DFD25C-A2BF-449C-8A0D-F67F0855A457}" dt="2026-09-09T18:42:24.486" v="62" actId="6549"/>
          <ac:spMkLst>
            <pc:docMk/>
            <pc:sldMk cId="2337856368" sldId="319"/>
            <ac:spMk id="8" creationId="{48B57E19-C690-7BEE-0004-E16209A16189}"/>
          </ac:spMkLst>
        </pc:spChg>
      </pc:sldChg>
      <pc:sldChg chg="modSp mod">
        <pc:chgData name="Mrs Miller" userId="18b0833d-8ae0-4569-b7b3-3536fac76c0f" providerId="ADAL" clId="{F7DFD25C-A2BF-449C-8A0D-F67F0855A457}" dt="2026-09-09T21:35:39.158" v="296" actId="20577"/>
        <pc:sldMkLst>
          <pc:docMk/>
          <pc:sldMk cId="996933788" sldId="434"/>
        </pc:sldMkLst>
        <pc:spChg chg="mod">
          <ac:chgData name="Mrs Miller" userId="18b0833d-8ae0-4569-b7b3-3536fac76c0f" providerId="ADAL" clId="{F7DFD25C-A2BF-449C-8A0D-F67F0855A457}" dt="2026-09-09T21:35:39.158" v="296" actId="20577"/>
          <ac:spMkLst>
            <pc:docMk/>
            <pc:sldMk cId="996933788" sldId="434"/>
            <ac:spMk id="7" creationId="{386836C9-3D67-8BFD-0F41-BEEEB1D48730}"/>
          </ac:spMkLst>
        </pc:spChg>
      </pc:sldChg>
      <pc:sldChg chg="addSp delSp modSp mod">
        <pc:chgData name="Mrs Miller" userId="18b0833d-8ae0-4569-b7b3-3536fac76c0f" providerId="ADAL" clId="{F7DFD25C-A2BF-449C-8A0D-F67F0855A457}" dt="2026-09-09T18:41:27.736" v="42" actId="14100"/>
        <pc:sldMkLst>
          <pc:docMk/>
          <pc:sldMk cId="3067331545" sldId="463"/>
        </pc:sldMkLst>
        <pc:spChg chg="del mod">
          <ac:chgData name="Mrs Miller" userId="18b0833d-8ae0-4569-b7b3-3536fac76c0f" providerId="ADAL" clId="{F7DFD25C-A2BF-449C-8A0D-F67F0855A457}" dt="2026-09-09T18:40:51.665" v="37" actId="478"/>
          <ac:spMkLst>
            <pc:docMk/>
            <pc:sldMk cId="3067331545" sldId="463"/>
            <ac:spMk id="6" creationId="{C81C3D4F-C78F-AD35-765C-881C8E10F89A}"/>
          </ac:spMkLst>
        </pc:spChg>
        <pc:spChg chg="mod">
          <ac:chgData name="Mrs Miller" userId="18b0833d-8ae0-4569-b7b3-3536fac76c0f" providerId="ADAL" clId="{F7DFD25C-A2BF-449C-8A0D-F67F0855A457}" dt="2026-09-09T18:40:13.231" v="31" actId="20577"/>
          <ac:spMkLst>
            <pc:docMk/>
            <pc:sldMk cId="3067331545" sldId="463"/>
            <ac:spMk id="9" creationId="{19083DF6-617C-8E1D-813E-B02A31A95BC1}"/>
          </ac:spMkLst>
        </pc:spChg>
        <pc:picChg chg="mod">
          <ac:chgData name="Mrs Miller" userId="18b0833d-8ae0-4569-b7b3-3536fac76c0f" providerId="ADAL" clId="{F7DFD25C-A2BF-449C-8A0D-F67F0855A457}" dt="2026-09-09T18:41:04.833" v="39" actId="14100"/>
          <ac:picMkLst>
            <pc:docMk/>
            <pc:sldMk cId="3067331545" sldId="463"/>
            <ac:picMk id="2" creationId="{762ACCF3-9ED1-EA23-CC6C-16CC2876748F}"/>
          </ac:picMkLst>
        </pc:picChg>
        <pc:picChg chg="del">
          <ac:chgData name="Mrs Miller" userId="18b0833d-8ae0-4569-b7b3-3536fac76c0f" providerId="ADAL" clId="{F7DFD25C-A2BF-449C-8A0D-F67F0855A457}" dt="2026-09-09T18:39:53.953" v="18" actId="478"/>
          <ac:picMkLst>
            <pc:docMk/>
            <pc:sldMk cId="3067331545" sldId="463"/>
            <ac:picMk id="5" creationId="{79E0FC89-BA4A-810E-CFA2-3ADC834CC1B8}"/>
          </ac:picMkLst>
        </pc:picChg>
        <pc:picChg chg="add mod">
          <ac:chgData name="Mrs Miller" userId="18b0833d-8ae0-4569-b7b3-3536fac76c0f" providerId="ADAL" clId="{F7DFD25C-A2BF-449C-8A0D-F67F0855A457}" dt="2026-09-09T18:41:27.736" v="42" actId="14100"/>
          <ac:picMkLst>
            <pc:docMk/>
            <pc:sldMk cId="3067331545" sldId="463"/>
            <ac:picMk id="8" creationId="{BCD58C09-967E-D47C-F3E7-4571C07090B0}"/>
          </ac:picMkLst>
        </pc:picChg>
        <pc:picChg chg="del">
          <ac:chgData name="Mrs Miller" userId="18b0833d-8ae0-4569-b7b3-3536fac76c0f" providerId="ADAL" clId="{F7DFD25C-A2BF-449C-8A0D-F67F0855A457}" dt="2026-09-09T18:40:00.451" v="20" actId="478"/>
          <ac:picMkLst>
            <pc:docMk/>
            <pc:sldMk cId="3067331545" sldId="463"/>
            <ac:picMk id="13" creationId="{09CA2E1D-5FB6-20B7-5CA4-EF06683B683E}"/>
          </ac:picMkLst>
        </pc:picChg>
        <pc:picChg chg="mod">
          <ac:chgData name="Mrs Miller" userId="18b0833d-8ae0-4569-b7b3-3536fac76c0f" providerId="ADAL" clId="{F7DFD25C-A2BF-449C-8A0D-F67F0855A457}" dt="2026-09-09T18:41:13.285" v="40" actId="1076"/>
          <ac:picMkLst>
            <pc:docMk/>
            <pc:sldMk cId="3067331545" sldId="463"/>
            <ac:picMk id="14" creationId="{63C224A8-3A1C-6EE6-24EB-170A2AD59B9F}"/>
          </ac:picMkLst>
        </pc:picChg>
        <pc:picChg chg="del">
          <ac:chgData name="Mrs Miller" userId="18b0833d-8ae0-4569-b7b3-3536fac76c0f" providerId="ADAL" clId="{F7DFD25C-A2BF-449C-8A0D-F67F0855A457}" dt="2026-09-09T18:39:59.073" v="19" actId="478"/>
          <ac:picMkLst>
            <pc:docMk/>
            <pc:sldMk cId="3067331545" sldId="463"/>
            <ac:picMk id="15" creationId="{34F8FE39-881E-D259-1AA3-B1F4DA6FD597}"/>
          </ac:picMkLst>
        </pc:picChg>
      </pc:sldChg>
      <pc:sldChg chg="modSp mod">
        <pc:chgData name="Mrs Miller" userId="18b0833d-8ae0-4569-b7b3-3536fac76c0f" providerId="ADAL" clId="{F7DFD25C-A2BF-449C-8A0D-F67F0855A457}" dt="2026-09-09T18:43:20.191" v="98" actId="6549"/>
        <pc:sldMkLst>
          <pc:docMk/>
          <pc:sldMk cId="3436457146" sldId="464"/>
        </pc:sldMkLst>
        <pc:spChg chg="mod">
          <ac:chgData name="Mrs Miller" userId="18b0833d-8ae0-4569-b7b3-3536fac76c0f" providerId="ADAL" clId="{F7DFD25C-A2BF-449C-8A0D-F67F0855A457}" dt="2026-09-09T18:43:20.191" v="98" actId="6549"/>
          <ac:spMkLst>
            <pc:docMk/>
            <pc:sldMk cId="3436457146" sldId="464"/>
            <ac:spMk id="8" creationId="{C8AA6636-06BE-6B58-120C-3E8469855C79}"/>
          </ac:spMkLst>
        </pc:spChg>
      </pc:sldChg>
      <pc:sldChg chg="addSp delSp modSp mod">
        <pc:chgData name="Mrs Miller" userId="18b0833d-8ae0-4569-b7b3-3536fac76c0f" providerId="ADAL" clId="{F7DFD25C-A2BF-449C-8A0D-F67F0855A457}" dt="2026-09-09T19:00:02.553" v="269" actId="20577"/>
        <pc:sldMkLst>
          <pc:docMk/>
          <pc:sldMk cId="3688668441" sldId="465"/>
        </pc:sldMkLst>
        <pc:spChg chg="mod">
          <ac:chgData name="Mrs Miller" userId="18b0833d-8ae0-4569-b7b3-3536fac76c0f" providerId="ADAL" clId="{F7DFD25C-A2BF-449C-8A0D-F67F0855A457}" dt="2026-09-09T18:58:21.426" v="251" actId="1076"/>
          <ac:spMkLst>
            <pc:docMk/>
            <pc:sldMk cId="3688668441" sldId="465"/>
            <ac:spMk id="6" creationId="{3DD51FF4-FCBE-4762-E025-960B746FF07E}"/>
          </ac:spMkLst>
        </pc:spChg>
        <pc:spChg chg="mod">
          <ac:chgData name="Mrs Miller" userId="18b0833d-8ae0-4569-b7b3-3536fac76c0f" providerId="ADAL" clId="{F7DFD25C-A2BF-449C-8A0D-F67F0855A457}" dt="2026-09-09T18:58:26.053" v="252" actId="1076"/>
          <ac:spMkLst>
            <pc:docMk/>
            <pc:sldMk cId="3688668441" sldId="465"/>
            <ac:spMk id="7" creationId="{F16AA197-AAD2-E0EA-971F-642C10149B19}"/>
          </ac:spMkLst>
        </pc:spChg>
        <pc:spChg chg="mod">
          <ac:chgData name="Mrs Miller" userId="18b0833d-8ae0-4569-b7b3-3536fac76c0f" providerId="ADAL" clId="{F7DFD25C-A2BF-449C-8A0D-F67F0855A457}" dt="2026-09-09T18:44:00.549" v="103" actId="1076"/>
          <ac:spMkLst>
            <pc:docMk/>
            <pc:sldMk cId="3688668441" sldId="465"/>
            <ac:spMk id="8" creationId="{FD524336-0F15-1DBA-36B3-44761FE25276}"/>
          </ac:spMkLst>
        </pc:spChg>
        <pc:spChg chg="mod">
          <ac:chgData name="Mrs Miller" userId="18b0833d-8ae0-4569-b7b3-3536fac76c0f" providerId="ADAL" clId="{F7DFD25C-A2BF-449C-8A0D-F67F0855A457}" dt="2026-09-09T18:58:49.237" v="257" actId="1076"/>
          <ac:spMkLst>
            <pc:docMk/>
            <pc:sldMk cId="3688668441" sldId="465"/>
            <ac:spMk id="9" creationId="{C117EE77-050C-5878-CF21-82079C8A3641}"/>
          </ac:spMkLst>
        </pc:spChg>
        <pc:spChg chg="mod">
          <ac:chgData name="Mrs Miller" userId="18b0833d-8ae0-4569-b7b3-3536fac76c0f" providerId="ADAL" clId="{F7DFD25C-A2BF-449C-8A0D-F67F0855A457}" dt="2026-09-09T19:00:02.553" v="269" actId="20577"/>
          <ac:spMkLst>
            <pc:docMk/>
            <pc:sldMk cId="3688668441" sldId="465"/>
            <ac:spMk id="10" creationId="{655EA8A8-8991-DBA8-48F9-F30FBACB5110}"/>
          </ac:spMkLst>
        </pc:spChg>
        <pc:picChg chg="del">
          <ac:chgData name="Mrs Miller" userId="18b0833d-8ae0-4569-b7b3-3536fac76c0f" providerId="ADAL" clId="{F7DFD25C-A2BF-449C-8A0D-F67F0855A457}" dt="2026-09-09T18:43:26.641" v="99" actId="478"/>
          <ac:picMkLst>
            <pc:docMk/>
            <pc:sldMk cId="3688668441" sldId="465"/>
            <ac:picMk id="4" creationId="{88847D74-0F06-DDFA-09B3-3C1E96A73BC4}"/>
          </ac:picMkLst>
        </pc:picChg>
        <pc:picChg chg="add mod">
          <ac:chgData name="Mrs Miller" userId="18b0833d-8ae0-4569-b7b3-3536fac76c0f" providerId="ADAL" clId="{F7DFD25C-A2BF-449C-8A0D-F67F0855A457}" dt="2026-09-09T18:59:44.282" v="260" actId="14100"/>
          <ac:picMkLst>
            <pc:docMk/>
            <pc:sldMk cId="3688668441" sldId="465"/>
            <ac:picMk id="5" creationId="{9F53884B-E70A-0FD5-3289-52633B44A6C3}"/>
          </ac:picMkLst>
        </pc:picChg>
        <pc:picChg chg="mod">
          <ac:chgData name="Mrs Miller" userId="18b0833d-8ae0-4569-b7b3-3536fac76c0f" providerId="ADAL" clId="{F7DFD25C-A2BF-449C-8A0D-F67F0855A457}" dt="2026-09-09T18:58:38.823" v="256" actId="14100"/>
          <ac:picMkLst>
            <pc:docMk/>
            <pc:sldMk cId="3688668441" sldId="465"/>
            <ac:picMk id="12" creationId="{4C134693-6F53-BEBD-1B9B-9B6145B0529E}"/>
          </ac:picMkLst>
        </pc:picChg>
      </pc:sldChg>
      <pc:sldChg chg="addSp delSp modSp mod">
        <pc:chgData name="Mrs Miller" userId="18b0833d-8ae0-4569-b7b3-3536fac76c0f" providerId="ADAL" clId="{F7DFD25C-A2BF-449C-8A0D-F67F0855A457}" dt="2026-09-09T19:58:48.118" v="278" actId="14100"/>
        <pc:sldMkLst>
          <pc:docMk/>
          <pc:sldMk cId="1971272316" sldId="473"/>
        </pc:sldMkLst>
        <pc:picChg chg="del">
          <ac:chgData name="Mrs Miller" userId="18b0833d-8ae0-4569-b7b3-3536fac76c0f" providerId="ADAL" clId="{F7DFD25C-A2BF-449C-8A0D-F67F0855A457}" dt="2026-09-09T19:57:30.197" v="270" actId="21"/>
          <ac:picMkLst>
            <pc:docMk/>
            <pc:sldMk cId="1971272316" sldId="473"/>
            <ac:picMk id="5" creationId="{D8DE7474-73D7-003E-E9B2-4C27ADA7B940}"/>
          </ac:picMkLst>
        </pc:picChg>
        <pc:picChg chg="add del">
          <ac:chgData name="Mrs Miller" userId="18b0833d-8ae0-4569-b7b3-3536fac76c0f" providerId="ADAL" clId="{F7DFD25C-A2BF-449C-8A0D-F67F0855A457}" dt="2026-09-09T19:57:44.487" v="272" actId="478"/>
          <ac:picMkLst>
            <pc:docMk/>
            <pc:sldMk cId="1971272316" sldId="473"/>
            <ac:picMk id="6" creationId="{876CC893-702A-E3B3-9BDD-0B39F9387294}"/>
          </ac:picMkLst>
        </pc:picChg>
        <pc:picChg chg="add mod modCrop">
          <ac:chgData name="Mrs Miller" userId="18b0833d-8ae0-4569-b7b3-3536fac76c0f" providerId="ADAL" clId="{F7DFD25C-A2BF-449C-8A0D-F67F0855A457}" dt="2026-09-09T19:58:48.118" v="278" actId="14100"/>
          <ac:picMkLst>
            <pc:docMk/>
            <pc:sldMk cId="1971272316" sldId="473"/>
            <ac:picMk id="8" creationId="{DA1DFBA5-75FB-F961-3683-FFAE45B66BE7}"/>
          </ac:picMkLst>
        </pc:picChg>
      </pc:sldChg>
      <pc:sldChg chg="modSp mod">
        <pc:chgData name="Mrs Miller" userId="18b0833d-8ae0-4569-b7b3-3536fac76c0f" providerId="ADAL" clId="{F7DFD25C-A2BF-449C-8A0D-F67F0855A457}" dt="2026-09-09T21:37:29.945" v="317" actId="20577"/>
        <pc:sldMkLst>
          <pc:docMk/>
          <pc:sldMk cId="2433891778" sldId="474"/>
        </pc:sldMkLst>
        <pc:spChg chg="mod">
          <ac:chgData name="Mrs Miller" userId="18b0833d-8ae0-4569-b7b3-3536fac76c0f" providerId="ADAL" clId="{F7DFD25C-A2BF-449C-8A0D-F67F0855A457}" dt="2026-09-09T21:37:29.945" v="317" actId="20577"/>
          <ac:spMkLst>
            <pc:docMk/>
            <pc:sldMk cId="2433891778" sldId="474"/>
            <ac:spMk id="4" creationId="{94C045C6-D334-7AF7-776A-49FC406D7A7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309768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18048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80527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usually teach 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2481167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Model the process on a flipchart for the parents to see.</a:t>
            </a:r>
          </a:p>
        </p:txBody>
      </p:sp>
    </p:spTree>
    <p:extLst>
      <p:ext uri="{BB962C8B-B14F-4D97-AF65-F5344CB8AC3E}">
        <p14:creationId xmlns:p14="http://schemas.microsoft.com/office/powerpoint/2010/main" val="4022871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0679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9/9/2026</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973928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11"/>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 id="2147483730" r:id="rId8"/>
    <p:sldLayoutId id="2147483731" r:id="rId9"/>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hyperlink" Target="mailto:parentmail@willington.derbyshire.sch.uk" TargetMode="External"/><Relationship Id="rId2" Type="http://schemas.openxmlformats.org/officeDocument/2006/relationships/image" Target="../media/image13.png"/><Relationship Id="rId1" Type="http://schemas.openxmlformats.org/officeDocument/2006/relationships/slideLayout" Target="../slideLayouts/slideLayout9.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mailto:hedgehogs@willington.derbyshire.sch.u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6.xml"/><Relationship Id="rId5" Type="http://schemas.openxmlformats.org/officeDocument/2006/relationships/hyperlink" Target="http://www.willington.derbyshire.sch.uk/" TargetMode="Externa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9.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hyperlink" Target="http://www.littlewandle.org.uk/resources/for-parent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7.tiff"/><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9.tiff"/><Relationship Id="rId4" Type="http://schemas.openxmlformats.org/officeDocument/2006/relationships/image" Target="../media/image38.tiff"/></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1.tiff"/><Relationship Id="rId7" Type="http://schemas.openxmlformats.org/officeDocument/2006/relationships/image" Target="../media/image45.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4.emf"/><Relationship Id="rId5" Type="http://schemas.openxmlformats.org/officeDocument/2006/relationships/image" Target="../media/image43.png"/><Relationship Id="rId4" Type="http://schemas.openxmlformats.org/officeDocument/2006/relationships/image" Target="../media/image42.tiff"/></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hyperlink" Target="https://www.edshed.com/en-gb/login" TargetMode="External"/><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2.png"/><Relationship Id="rId1" Type="http://schemas.openxmlformats.org/officeDocument/2006/relationships/slideLayout" Target="../slideLayouts/slideLayout9.xml"/><Relationship Id="rId5" Type="http://schemas.openxmlformats.org/officeDocument/2006/relationships/image" Target="../media/image52.png"/><Relationship Id="rId4" Type="http://schemas.openxmlformats.org/officeDocument/2006/relationships/image" Target="../media/image51.png"/></Relationships>
</file>

<file path=ppt/slides/_rels/slide2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8.xml"/><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3" Type="http://schemas.openxmlformats.org/officeDocument/2006/relationships/hyperlink" Target="https://play.numbots.com/#/intro" TargetMode="External"/><Relationship Id="rId2" Type="http://schemas.openxmlformats.org/officeDocument/2006/relationships/image" Target="../media/image56.png"/><Relationship Id="rId1" Type="http://schemas.openxmlformats.org/officeDocument/2006/relationships/slideLayout" Target="../slideLayouts/slideLayout8.xml"/><Relationship Id="rId5" Type="http://schemas.openxmlformats.org/officeDocument/2006/relationships/image" Target="../media/image57.png"/><Relationship Id="rId4" Type="http://schemas.openxmlformats.org/officeDocument/2006/relationships/hyperlink" Target="https://play.numbots.com/#/account/school-login-type"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ue and gold curtain&#10;&#10;Description automatically generated with low confidence">
            <a:extLst>
              <a:ext uri="{FF2B5EF4-FFF2-40B4-BE49-F238E27FC236}">
                <a16:creationId xmlns:a16="http://schemas.microsoft.com/office/drawing/2014/main" id="{3D57BAE0-3523-AC22-56A8-3204BB7CDC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41" y="-19879"/>
            <a:ext cx="12251141" cy="6858000"/>
          </a:xfrm>
          <a:prstGeom prst="rect">
            <a:avLst/>
          </a:prstGeom>
          <a:solidFill>
            <a:srgbClr val="F2F8EE"/>
          </a:solidFill>
        </p:spPr>
      </p:pic>
      <p:pic>
        <p:nvPicPr>
          <p:cNvPr id="5" name="Picture 4">
            <a:extLst>
              <a:ext uri="{FF2B5EF4-FFF2-40B4-BE49-F238E27FC236}">
                <a16:creationId xmlns:a16="http://schemas.microsoft.com/office/drawing/2014/main" id="{0B12709F-8E11-911F-2FD6-FDE5E578AFB6}"/>
              </a:ext>
            </a:extLst>
          </p:cNvPr>
          <p:cNvPicPr>
            <a:picLocks noChangeAspect="1"/>
          </p:cNvPicPr>
          <p:nvPr/>
        </p:nvPicPr>
        <p:blipFill>
          <a:blip r:embed="rId4"/>
          <a:stretch>
            <a:fillRect/>
          </a:stretch>
        </p:blipFill>
        <p:spPr>
          <a:xfrm>
            <a:off x="174141" y="179732"/>
            <a:ext cx="1228725" cy="1866900"/>
          </a:xfrm>
          <a:prstGeom prst="rect">
            <a:avLst/>
          </a:prstGeom>
        </p:spPr>
      </p:pic>
      <p:pic>
        <p:nvPicPr>
          <p:cNvPr id="7" name="Picture 6">
            <a:extLst>
              <a:ext uri="{FF2B5EF4-FFF2-40B4-BE49-F238E27FC236}">
                <a16:creationId xmlns:a16="http://schemas.microsoft.com/office/drawing/2014/main" id="{395F841F-4A11-2FE9-5633-BEBE348A2458}"/>
              </a:ext>
            </a:extLst>
          </p:cNvPr>
          <p:cNvPicPr>
            <a:picLocks noChangeAspect="1"/>
          </p:cNvPicPr>
          <p:nvPr/>
        </p:nvPicPr>
        <p:blipFill>
          <a:blip r:embed="rId5"/>
          <a:stretch>
            <a:fillRect/>
          </a:stretch>
        </p:blipFill>
        <p:spPr>
          <a:xfrm>
            <a:off x="294653" y="2226364"/>
            <a:ext cx="828675" cy="885825"/>
          </a:xfrm>
          <a:prstGeom prst="rect">
            <a:avLst/>
          </a:prstGeom>
        </p:spPr>
      </p:pic>
      <p:sp>
        <p:nvSpPr>
          <p:cNvPr id="8" name="Title 1">
            <a:extLst>
              <a:ext uri="{FF2B5EF4-FFF2-40B4-BE49-F238E27FC236}">
                <a16:creationId xmlns:a16="http://schemas.microsoft.com/office/drawing/2014/main" id="{48B57E19-C690-7BEE-0004-E16209A16189}"/>
              </a:ext>
            </a:extLst>
          </p:cNvPr>
          <p:cNvSpPr txBox="1">
            <a:spLocks/>
          </p:cNvSpPr>
          <p:nvPr/>
        </p:nvSpPr>
        <p:spPr>
          <a:xfrm>
            <a:off x="1636148" y="720686"/>
            <a:ext cx="8826400" cy="5417757"/>
          </a:xfrm>
          <a:prstGeom prst="rect">
            <a:avLst/>
          </a:prstGeom>
        </p:spPr>
        <p:txBody>
          <a:bodyPr>
            <a:normAutofit/>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lgn="ctr"/>
            <a:r>
              <a:rPr lang="en-GB" dirty="0">
                <a:solidFill>
                  <a:srgbClr val="002060"/>
                </a:solidFill>
                <a:latin typeface="SassoonPrimaryInfant" pitchFamily="2" charset="0"/>
                <a:cs typeface="Sabon Next LT" panose="020B0502040204020203" pitchFamily="2" charset="0"/>
              </a:rPr>
              <a:t>Reception </a:t>
            </a:r>
          </a:p>
          <a:p>
            <a:pPr algn="ctr"/>
            <a:r>
              <a:rPr lang="en-GB" dirty="0">
                <a:solidFill>
                  <a:srgbClr val="002060"/>
                </a:solidFill>
                <a:latin typeface="SassoonPrimaryInfant" pitchFamily="2" charset="0"/>
                <a:cs typeface="Sabon Next LT" panose="020B0502040204020203" pitchFamily="2" charset="0"/>
              </a:rPr>
              <a:t>Happy Hedgehogs</a:t>
            </a:r>
          </a:p>
          <a:p>
            <a:pPr algn="ctr"/>
            <a:endParaRPr lang="en-GB" dirty="0">
              <a:solidFill>
                <a:srgbClr val="002060"/>
              </a:solidFill>
              <a:latin typeface="SassoonPrimaryInfant" pitchFamily="2" charset="0"/>
              <a:cs typeface="Sabon Next LT" panose="020B0502040204020203" pitchFamily="2" charset="0"/>
            </a:endParaRPr>
          </a:p>
          <a:p>
            <a:pPr algn="ctr"/>
            <a:r>
              <a:rPr lang="en-GB" dirty="0">
                <a:solidFill>
                  <a:srgbClr val="002060"/>
                </a:solidFill>
                <a:latin typeface="SassoonPrimaryInfant" pitchFamily="2" charset="0"/>
                <a:cs typeface="Sabon Next LT" panose="020B0502040204020203" pitchFamily="2" charset="0"/>
              </a:rPr>
              <a:t>Curriculum Information Meeting </a:t>
            </a:r>
          </a:p>
          <a:p>
            <a:pPr algn="ctr"/>
            <a:r>
              <a:rPr lang="en-GB" dirty="0">
                <a:solidFill>
                  <a:srgbClr val="002060"/>
                </a:solidFill>
                <a:latin typeface="SassoonPrimaryInfant" pitchFamily="2" charset="0"/>
                <a:cs typeface="Sabon Next LT" panose="020B0502040204020203" pitchFamily="2" charset="0"/>
              </a:rPr>
              <a:t>for the Autumn Term</a:t>
            </a:r>
            <a:br>
              <a:rPr lang="en-GB" dirty="0">
                <a:solidFill>
                  <a:srgbClr val="002060"/>
                </a:solidFill>
                <a:latin typeface="SassoonPrimaryInfant" pitchFamily="2" charset="0"/>
                <a:cs typeface="Sabon Next LT" panose="020B0502040204020203" pitchFamily="2" charset="0"/>
              </a:rPr>
            </a:br>
            <a:r>
              <a:rPr lang="en-GB" sz="3600" dirty="0">
                <a:solidFill>
                  <a:srgbClr val="002060"/>
                </a:solidFill>
                <a:latin typeface="SassoonPrimaryInfant" pitchFamily="2" charset="0"/>
                <a:cs typeface="Sabon Next LT" panose="020B0502040204020203" pitchFamily="2" charset="0"/>
              </a:rPr>
              <a:t>Thursday 10</a:t>
            </a:r>
            <a:r>
              <a:rPr lang="en-GB" sz="3600" baseline="30000" dirty="0">
                <a:solidFill>
                  <a:srgbClr val="002060"/>
                </a:solidFill>
                <a:latin typeface="SassoonPrimaryInfant" pitchFamily="2" charset="0"/>
                <a:cs typeface="Sabon Next LT" panose="020B0502040204020203" pitchFamily="2" charset="0"/>
              </a:rPr>
              <a:t>h</a:t>
            </a:r>
            <a:r>
              <a:rPr lang="en-GB" sz="3600" dirty="0">
                <a:solidFill>
                  <a:srgbClr val="002060"/>
                </a:solidFill>
                <a:latin typeface="SassoonPrimaryInfant" pitchFamily="2" charset="0"/>
                <a:cs typeface="Sabon Next LT" panose="020B0502040204020203" pitchFamily="2" charset="0"/>
              </a:rPr>
              <a:t> September 2026</a:t>
            </a:r>
            <a:endParaRPr lang="en-GB" sz="7200" dirty="0">
              <a:solidFill>
                <a:srgbClr val="FFC000"/>
              </a:solidFill>
              <a:latin typeface="SassoonPrimaryInfant" pitchFamily="2" charset="0"/>
              <a:cs typeface="Sabon Next LT" panose="020B0502040204020203" pitchFamily="2" charset="0"/>
            </a:endParaRPr>
          </a:p>
        </p:txBody>
      </p:sp>
      <p:pic>
        <p:nvPicPr>
          <p:cNvPr id="10" name="Picture 9" descr="A picture containing clipart, graphics, illustration, animated cartoon&#10;&#10;Description automatically generated">
            <a:extLst>
              <a:ext uri="{FF2B5EF4-FFF2-40B4-BE49-F238E27FC236}">
                <a16:creationId xmlns:a16="http://schemas.microsoft.com/office/drawing/2014/main" id="{D8BD9D9B-07A7-4522-2EAE-858FE9AF3CA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83453" y="5256963"/>
            <a:ext cx="3331790" cy="1231319"/>
          </a:xfrm>
          <a:prstGeom prst="rect">
            <a:avLst/>
          </a:prstGeom>
        </p:spPr>
      </p:pic>
      <p:pic>
        <p:nvPicPr>
          <p:cNvPr id="2" name="Picture 1">
            <a:extLst>
              <a:ext uri="{FF2B5EF4-FFF2-40B4-BE49-F238E27FC236}">
                <a16:creationId xmlns:a16="http://schemas.microsoft.com/office/drawing/2014/main" id="{53FC41CC-1A4F-44DF-A194-D5830BAC787D}"/>
              </a:ext>
            </a:extLst>
          </p:cNvPr>
          <p:cNvPicPr>
            <a:picLocks noChangeAspect="1"/>
          </p:cNvPicPr>
          <p:nvPr/>
        </p:nvPicPr>
        <p:blipFill>
          <a:blip r:embed="rId7"/>
          <a:stretch>
            <a:fillRect/>
          </a:stretch>
        </p:blipFill>
        <p:spPr>
          <a:xfrm>
            <a:off x="8832304" y="1551923"/>
            <a:ext cx="1368152" cy="1348882"/>
          </a:xfrm>
          <a:prstGeom prst="rect">
            <a:avLst/>
          </a:prstGeom>
        </p:spPr>
      </p:pic>
      <p:pic>
        <p:nvPicPr>
          <p:cNvPr id="4" name="Picture 3">
            <a:extLst>
              <a:ext uri="{FF2B5EF4-FFF2-40B4-BE49-F238E27FC236}">
                <a16:creationId xmlns:a16="http://schemas.microsoft.com/office/drawing/2014/main" id="{3257D745-610D-FDA3-BED7-2A39308A4F00}"/>
              </a:ext>
            </a:extLst>
          </p:cNvPr>
          <p:cNvPicPr>
            <a:picLocks noChangeAspect="1"/>
          </p:cNvPicPr>
          <p:nvPr/>
        </p:nvPicPr>
        <p:blipFill>
          <a:blip r:embed="rId7"/>
          <a:stretch>
            <a:fillRect/>
          </a:stretch>
        </p:blipFill>
        <p:spPr>
          <a:xfrm flipH="1">
            <a:off x="1969419" y="1551923"/>
            <a:ext cx="1368152" cy="1348882"/>
          </a:xfrm>
          <a:prstGeom prst="rect">
            <a:avLst/>
          </a:prstGeom>
        </p:spPr>
      </p:pic>
    </p:spTree>
    <p:extLst>
      <p:ext uri="{BB962C8B-B14F-4D97-AF65-F5344CB8AC3E}">
        <p14:creationId xmlns:p14="http://schemas.microsoft.com/office/powerpoint/2010/main" val="2337856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9A4356E-CA7D-A053-9438-37094DDDEEF8}"/>
              </a:ext>
            </a:extLst>
          </p:cNvPr>
          <p:cNvSpPr txBox="1"/>
          <p:nvPr/>
        </p:nvSpPr>
        <p:spPr>
          <a:xfrm>
            <a:off x="4243368" y="104386"/>
            <a:ext cx="2652571" cy="707886"/>
          </a:xfrm>
          <a:prstGeom prst="rect">
            <a:avLst/>
          </a:prstGeom>
          <a:noFill/>
        </p:spPr>
        <p:txBody>
          <a:bodyPr wrap="square" rtlCol="0">
            <a:spAutoFit/>
          </a:bodyPr>
          <a:lstStyle/>
          <a:p>
            <a:r>
              <a:rPr lang="en-GB" sz="4000" b="1" u="sng" dirty="0">
                <a:solidFill>
                  <a:schemeClr val="tx1"/>
                </a:solidFill>
                <a:latin typeface="Sassoon Primary Std" panose="020B0503020103030203" pitchFamily="34" charset="0"/>
              </a:rPr>
              <a:t>Mrs Miller</a:t>
            </a:r>
          </a:p>
        </p:txBody>
      </p:sp>
      <p:sp>
        <p:nvSpPr>
          <p:cNvPr id="10" name="Rectangle 9">
            <a:extLst>
              <a:ext uri="{FF2B5EF4-FFF2-40B4-BE49-F238E27FC236}">
                <a16:creationId xmlns:a16="http://schemas.microsoft.com/office/drawing/2014/main" id="{3D08DCE3-56ED-AD06-BE6E-775130FC50DD}"/>
              </a:ext>
            </a:extLst>
          </p:cNvPr>
          <p:cNvSpPr>
            <a:spLocks noGrp="1" noRot="1" noMove="1" noResize="1" noEditPoints="1" noAdjustHandles="1" noChangeArrowheads="1" noChangeShapeType="1"/>
          </p:cNvSpPr>
          <p:nvPr/>
        </p:nvSpPr>
        <p:spPr>
          <a:xfrm>
            <a:off x="191344" y="3664648"/>
            <a:ext cx="11809312" cy="3088966"/>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19083DF6-617C-8E1D-813E-B02A31A95BC1}"/>
              </a:ext>
            </a:extLst>
          </p:cNvPr>
          <p:cNvSpPr txBox="1"/>
          <p:nvPr/>
        </p:nvSpPr>
        <p:spPr>
          <a:xfrm>
            <a:off x="354802" y="3727900"/>
            <a:ext cx="3508858" cy="1938992"/>
          </a:xfrm>
          <a:prstGeom prst="rect">
            <a:avLst/>
          </a:prstGeom>
          <a:noFill/>
        </p:spPr>
        <p:txBody>
          <a:bodyPr wrap="square" rtlCol="0">
            <a:spAutoFit/>
          </a:bodyPr>
          <a:lstStyle/>
          <a:p>
            <a:pPr algn="ctr"/>
            <a:r>
              <a:rPr lang="en-GB" sz="3600" b="1" u="sng" dirty="0">
                <a:solidFill>
                  <a:schemeClr val="bg1"/>
                </a:solidFill>
                <a:latin typeface="Sassoon Primary" pitchFamily="50" charset="0"/>
              </a:rPr>
              <a:t>Teaching Assistants</a:t>
            </a:r>
          </a:p>
          <a:p>
            <a:pPr algn="ctr"/>
            <a:r>
              <a:rPr lang="en-GB" sz="2400" dirty="0">
                <a:solidFill>
                  <a:schemeClr val="bg1"/>
                </a:solidFill>
                <a:latin typeface="Sassoon Primary" pitchFamily="50" charset="0"/>
              </a:rPr>
              <a:t>          </a:t>
            </a:r>
          </a:p>
          <a:p>
            <a:pPr algn="ctr"/>
            <a:r>
              <a:rPr lang="en-GB" sz="2400" dirty="0">
                <a:solidFill>
                  <a:schemeClr val="bg1"/>
                </a:solidFill>
                <a:latin typeface="Sassoon Primary" pitchFamily="50" charset="0"/>
              </a:rPr>
              <a:t>Mrs Power</a:t>
            </a:r>
            <a:endParaRPr lang="en-GB" sz="2400" dirty="0">
              <a:latin typeface="Sassoon Primary" pitchFamily="50" charset="0"/>
            </a:endParaRPr>
          </a:p>
        </p:txBody>
      </p:sp>
      <p:sp>
        <p:nvSpPr>
          <p:cNvPr id="12" name="TextBox 11">
            <a:extLst>
              <a:ext uri="{FF2B5EF4-FFF2-40B4-BE49-F238E27FC236}">
                <a16:creationId xmlns:a16="http://schemas.microsoft.com/office/drawing/2014/main" id="{CA3337D2-B068-668F-A878-14C14ADF9F04}"/>
              </a:ext>
            </a:extLst>
          </p:cNvPr>
          <p:cNvSpPr txBox="1"/>
          <p:nvPr/>
        </p:nvSpPr>
        <p:spPr>
          <a:xfrm>
            <a:off x="3998010" y="2863013"/>
            <a:ext cx="3552890" cy="769441"/>
          </a:xfrm>
          <a:prstGeom prst="rect">
            <a:avLst/>
          </a:prstGeom>
          <a:noFill/>
        </p:spPr>
        <p:txBody>
          <a:bodyPr wrap="square" rtlCol="0">
            <a:spAutoFit/>
          </a:bodyPr>
          <a:lstStyle/>
          <a:p>
            <a:r>
              <a:rPr lang="en-GB" sz="4400" dirty="0">
                <a:latin typeface="Sassoon Primary Std" panose="020B0503020103030203" pitchFamily="34" charset="0"/>
              </a:rPr>
              <a:t>Class Teacher</a:t>
            </a:r>
          </a:p>
        </p:txBody>
      </p:sp>
      <p:pic>
        <p:nvPicPr>
          <p:cNvPr id="14" name="Picture 13">
            <a:extLst>
              <a:ext uri="{FF2B5EF4-FFF2-40B4-BE49-F238E27FC236}">
                <a16:creationId xmlns:a16="http://schemas.microsoft.com/office/drawing/2014/main" id="{63C224A8-3A1C-6EE6-24EB-170A2AD59B9F}"/>
              </a:ext>
            </a:extLst>
          </p:cNvPr>
          <p:cNvPicPr>
            <a:picLocks noChangeAspect="1"/>
          </p:cNvPicPr>
          <p:nvPr/>
        </p:nvPicPr>
        <p:blipFill>
          <a:blip r:embed="rId2"/>
          <a:stretch>
            <a:fillRect/>
          </a:stretch>
        </p:blipFill>
        <p:spPr>
          <a:xfrm rot="20831080">
            <a:off x="827451" y="472603"/>
            <a:ext cx="1916584" cy="2778444"/>
          </a:xfrm>
          <a:prstGeom prst="rect">
            <a:avLst/>
          </a:prstGeom>
        </p:spPr>
      </p:pic>
      <p:pic>
        <p:nvPicPr>
          <p:cNvPr id="2" name="Picture 1">
            <a:extLst>
              <a:ext uri="{FF2B5EF4-FFF2-40B4-BE49-F238E27FC236}">
                <a16:creationId xmlns:a16="http://schemas.microsoft.com/office/drawing/2014/main" id="{762ACCF3-9ED1-EA23-CC6C-16CC2876748F}"/>
              </a:ext>
            </a:extLst>
          </p:cNvPr>
          <p:cNvPicPr>
            <a:picLocks noChangeAspect="1"/>
          </p:cNvPicPr>
          <p:nvPr/>
        </p:nvPicPr>
        <p:blipFill>
          <a:blip r:embed="rId3"/>
          <a:stretch>
            <a:fillRect/>
          </a:stretch>
        </p:blipFill>
        <p:spPr>
          <a:xfrm>
            <a:off x="9984432" y="220536"/>
            <a:ext cx="2011233" cy="2260746"/>
          </a:xfrm>
          <a:prstGeom prst="rect">
            <a:avLst/>
          </a:prstGeom>
        </p:spPr>
      </p:pic>
      <p:pic>
        <p:nvPicPr>
          <p:cNvPr id="4" name="Picture 3">
            <a:extLst>
              <a:ext uri="{FF2B5EF4-FFF2-40B4-BE49-F238E27FC236}">
                <a16:creationId xmlns:a16="http://schemas.microsoft.com/office/drawing/2014/main" id="{E5AAD8EE-1527-4716-9284-01047BF9DAA5}"/>
              </a:ext>
            </a:extLst>
          </p:cNvPr>
          <p:cNvPicPr>
            <a:picLocks noChangeAspect="1"/>
          </p:cNvPicPr>
          <p:nvPr/>
        </p:nvPicPr>
        <p:blipFill>
          <a:blip r:embed="rId4"/>
          <a:stretch>
            <a:fillRect/>
          </a:stretch>
        </p:blipFill>
        <p:spPr>
          <a:xfrm>
            <a:off x="4773673" y="860865"/>
            <a:ext cx="1591960" cy="2007878"/>
          </a:xfrm>
          <a:prstGeom prst="rect">
            <a:avLst/>
          </a:prstGeom>
        </p:spPr>
      </p:pic>
      <p:pic>
        <p:nvPicPr>
          <p:cNvPr id="8" name="Picture 7">
            <a:extLst>
              <a:ext uri="{FF2B5EF4-FFF2-40B4-BE49-F238E27FC236}">
                <a16:creationId xmlns:a16="http://schemas.microsoft.com/office/drawing/2014/main" id="{BCD58C09-967E-D47C-F3E7-4571C07090B0}"/>
              </a:ext>
            </a:extLst>
          </p:cNvPr>
          <p:cNvPicPr>
            <a:picLocks noChangeAspect="1"/>
          </p:cNvPicPr>
          <p:nvPr/>
        </p:nvPicPr>
        <p:blipFill>
          <a:blip r:embed="rId5"/>
          <a:srcRect t="16815" b="4284"/>
          <a:stretch>
            <a:fillRect/>
          </a:stretch>
        </p:blipFill>
        <p:spPr>
          <a:xfrm>
            <a:off x="4190434" y="3868101"/>
            <a:ext cx="2175199" cy="2588157"/>
          </a:xfrm>
          <a:prstGeom prst="rect">
            <a:avLst/>
          </a:prstGeom>
        </p:spPr>
      </p:pic>
    </p:spTree>
    <p:extLst>
      <p:ext uri="{BB962C8B-B14F-4D97-AF65-F5344CB8AC3E}">
        <p14:creationId xmlns:p14="http://schemas.microsoft.com/office/powerpoint/2010/main" val="3067331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93C68B-4E06-AB15-25F3-401DEB6619A4}"/>
              </a:ext>
            </a:extLst>
          </p:cNvPr>
          <p:cNvSpPr>
            <a:spLocks noGrp="1"/>
          </p:cNvSpPr>
          <p:nvPr>
            <p:ph idx="1"/>
          </p:nvPr>
        </p:nvSpPr>
        <p:spPr>
          <a:xfrm>
            <a:off x="479376" y="354398"/>
            <a:ext cx="4981178" cy="945321"/>
          </a:xfrm>
        </p:spPr>
        <p:txBody>
          <a:bodyPr>
            <a:noAutofit/>
          </a:bodyPr>
          <a:lstStyle/>
          <a:p>
            <a:pPr marL="0" indent="0">
              <a:buNone/>
            </a:pPr>
            <a:r>
              <a:rPr lang="en-GB" sz="4400" b="1" u="sng" dirty="0">
                <a:latin typeface="Sassoon Infant Std" panose="020B0503020103030203" pitchFamily="34" charset="0"/>
              </a:rPr>
              <a:t>Communication</a:t>
            </a:r>
          </a:p>
        </p:txBody>
      </p:sp>
      <p:pic>
        <p:nvPicPr>
          <p:cNvPr id="15" name="Picture 14">
            <a:extLst>
              <a:ext uri="{FF2B5EF4-FFF2-40B4-BE49-F238E27FC236}">
                <a16:creationId xmlns:a16="http://schemas.microsoft.com/office/drawing/2014/main" id="{0BC7B7C8-6588-3DD1-1BC8-7AE87A6B6678}"/>
              </a:ext>
            </a:extLst>
          </p:cNvPr>
          <p:cNvPicPr>
            <a:picLocks noChangeAspect="1"/>
          </p:cNvPicPr>
          <p:nvPr/>
        </p:nvPicPr>
        <p:blipFill>
          <a:blip r:embed="rId2"/>
          <a:stretch>
            <a:fillRect/>
          </a:stretch>
        </p:blipFill>
        <p:spPr>
          <a:xfrm>
            <a:off x="5454402" y="44564"/>
            <a:ext cx="3334802" cy="1136030"/>
          </a:xfrm>
          <a:prstGeom prst="rect">
            <a:avLst/>
          </a:prstGeom>
        </p:spPr>
      </p:pic>
      <p:sp>
        <p:nvSpPr>
          <p:cNvPr id="2" name="TextBox 1">
            <a:extLst>
              <a:ext uri="{FF2B5EF4-FFF2-40B4-BE49-F238E27FC236}">
                <a16:creationId xmlns:a16="http://schemas.microsoft.com/office/drawing/2014/main" id="{0996A503-3EC8-3C0C-70EA-0C2D18816040}"/>
              </a:ext>
            </a:extLst>
          </p:cNvPr>
          <p:cNvSpPr txBox="1"/>
          <p:nvPr/>
        </p:nvSpPr>
        <p:spPr>
          <a:xfrm>
            <a:off x="448946" y="1092314"/>
            <a:ext cx="10659536" cy="5262979"/>
          </a:xfrm>
          <a:prstGeom prst="rect">
            <a:avLst/>
          </a:prstGeom>
          <a:noFill/>
        </p:spPr>
        <p:txBody>
          <a:bodyPr wrap="square" rtlCol="0">
            <a:spAutoFit/>
          </a:bodyPr>
          <a:lstStyle/>
          <a:p>
            <a:r>
              <a:rPr lang="en-GB" sz="2800" b="1" u="sng" dirty="0" err="1">
                <a:latin typeface="Sassoon Primary Std" panose="020B0503020103030203" pitchFamily="34" charset="0"/>
              </a:rPr>
              <a:t>Parenthub</a:t>
            </a:r>
            <a:r>
              <a:rPr lang="en-GB" sz="2800" dirty="0">
                <a:latin typeface="Sassoon Primary Std" panose="020B0503020103030203" pitchFamily="34" charset="0"/>
              </a:rPr>
              <a:t> is used to send school messages out to you.  </a:t>
            </a:r>
          </a:p>
          <a:p>
            <a:r>
              <a:rPr lang="en-GB" sz="2800" dirty="0">
                <a:latin typeface="Sassoon Primary Std" panose="020B0503020103030203" pitchFamily="34" charset="0"/>
              </a:rPr>
              <a:t>For example, there may be a change to our P.E. timetable or reminder about an event in school. </a:t>
            </a:r>
          </a:p>
          <a:p>
            <a:r>
              <a:rPr lang="en-GB" sz="2800" dirty="0">
                <a:latin typeface="Sassoon Primary Std" panose="020B0503020103030203" pitchFamily="34" charset="0"/>
              </a:rPr>
              <a:t>We also attach school information letters to these messages.</a:t>
            </a:r>
          </a:p>
          <a:p>
            <a:r>
              <a:rPr lang="en-GB" sz="2800" dirty="0">
                <a:latin typeface="Sassoon Primary Std" panose="020B0503020103030203" pitchFamily="34" charset="0"/>
              </a:rPr>
              <a:t>If you have an urgent enquiry, please contact the school office on:</a:t>
            </a:r>
          </a:p>
          <a:p>
            <a:r>
              <a:rPr lang="en-GB" sz="2800" dirty="0">
                <a:latin typeface="Sassoon Primary Std" panose="020B0503020103030203" pitchFamily="34" charset="0"/>
              </a:rPr>
              <a:t>Telephone: 01283 702156</a:t>
            </a:r>
          </a:p>
          <a:p>
            <a:r>
              <a:rPr lang="en-GB" sz="2800" dirty="0">
                <a:latin typeface="Sassoon Primary Std" panose="020B0503020103030203" pitchFamily="34" charset="0"/>
              </a:rPr>
              <a:t>Email: </a:t>
            </a:r>
            <a:r>
              <a:rPr lang="en-GB" sz="2800" dirty="0">
                <a:latin typeface="Sassoon Primary Std" panose="020B0503020103030203" pitchFamily="34" charset="0"/>
                <a:hlinkClick r:id="rId3"/>
              </a:rPr>
              <a:t>parentmail@willington.derbyshire.sch.uk</a:t>
            </a:r>
            <a:endParaRPr lang="en-GB" sz="2800" dirty="0">
              <a:latin typeface="Sassoon Primary Std" panose="020B0503020103030203" pitchFamily="34" charset="0"/>
            </a:endParaRPr>
          </a:p>
          <a:p>
            <a:r>
              <a:rPr lang="en-GB" sz="2800" u="sng" dirty="0">
                <a:solidFill>
                  <a:srgbClr val="FF0000"/>
                </a:solidFill>
                <a:latin typeface="Sassoon Primary Std" panose="020B0503020103030203" pitchFamily="34" charset="0"/>
              </a:rPr>
              <a:t>Messages to the above address are checked daily.</a:t>
            </a:r>
          </a:p>
          <a:p>
            <a:endParaRPr lang="en-GB" sz="2800" dirty="0">
              <a:latin typeface="Sassoon Primary Std" panose="020B0503020103030203" pitchFamily="34" charset="0"/>
            </a:endParaRPr>
          </a:p>
          <a:p>
            <a:r>
              <a:rPr lang="en-GB" sz="2800" dirty="0">
                <a:latin typeface="Sassoon Primary Std" panose="020B0503020103030203" pitchFamily="34" charset="0"/>
              </a:rPr>
              <a:t>Or you may want to message Mrs Miller -</a:t>
            </a:r>
          </a:p>
          <a:p>
            <a:r>
              <a:rPr lang="en-GB" sz="2800" dirty="0">
                <a:latin typeface="Sassoon Primary Std" panose="020B0503020103030203" pitchFamily="34" charset="0"/>
                <a:hlinkClick r:id="rId4"/>
              </a:rPr>
              <a:t>hedgehogs@willington.derbyshire.sch.uk</a:t>
            </a:r>
            <a:endParaRPr lang="en-GB" sz="2800" dirty="0">
              <a:latin typeface="Sassoon Primary Std" panose="020B0503020103030203" pitchFamily="34" charset="0"/>
            </a:endParaRPr>
          </a:p>
          <a:p>
            <a:endParaRPr lang="en-GB" sz="2800" dirty="0">
              <a:latin typeface="Sassoon Primary Std" panose="020B0503020103030203" pitchFamily="34" charset="0"/>
            </a:endParaRPr>
          </a:p>
        </p:txBody>
      </p:sp>
      <p:pic>
        <p:nvPicPr>
          <p:cNvPr id="4" name="Picture 3">
            <a:extLst>
              <a:ext uri="{FF2B5EF4-FFF2-40B4-BE49-F238E27FC236}">
                <a16:creationId xmlns:a16="http://schemas.microsoft.com/office/drawing/2014/main" id="{AAA5E0FC-4146-C24C-61BE-61A5F51AE06C}"/>
              </a:ext>
            </a:extLst>
          </p:cNvPr>
          <p:cNvPicPr>
            <a:picLocks noChangeAspect="1"/>
          </p:cNvPicPr>
          <p:nvPr/>
        </p:nvPicPr>
        <p:blipFill>
          <a:blip r:embed="rId5"/>
          <a:stretch>
            <a:fillRect/>
          </a:stretch>
        </p:blipFill>
        <p:spPr>
          <a:xfrm>
            <a:off x="8408253" y="4941168"/>
            <a:ext cx="3334801" cy="1231499"/>
          </a:xfrm>
          <a:prstGeom prst="rect">
            <a:avLst/>
          </a:prstGeom>
        </p:spPr>
      </p:pic>
      <p:pic>
        <p:nvPicPr>
          <p:cNvPr id="5" name="Picture 4">
            <a:extLst>
              <a:ext uri="{FF2B5EF4-FFF2-40B4-BE49-F238E27FC236}">
                <a16:creationId xmlns:a16="http://schemas.microsoft.com/office/drawing/2014/main" id="{5119B52E-C40A-859C-34AB-EDB0A4D117E7}"/>
              </a:ext>
            </a:extLst>
          </p:cNvPr>
          <p:cNvPicPr>
            <a:picLocks noChangeAspect="1"/>
          </p:cNvPicPr>
          <p:nvPr/>
        </p:nvPicPr>
        <p:blipFill>
          <a:blip r:embed="rId6"/>
          <a:stretch>
            <a:fillRect/>
          </a:stretch>
        </p:blipFill>
        <p:spPr>
          <a:xfrm>
            <a:off x="10724374" y="153391"/>
            <a:ext cx="1365622" cy="1347333"/>
          </a:xfrm>
          <a:prstGeom prst="rect">
            <a:avLst/>
          </a:prstGeom>
        </p:spPr>
      </p:pic>
    </p:spTree>
    <p:extLst>
      <p:ext uri="{BB962C8B-B14F-4D97-AF65-F5344CB8AC3E}">
        <p14:creationId xmlns:p14="http://schemas.microsoft.com/office/powerpoint/2010/main" val="3276134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D3103AD-8501-1DC8-4FF3-8130F7189FC0}"/>
              </a:ext>
            </a:extLst>
          </p:cNvPr>
          <p:cNvPicPr>
            <a:picLocks noChangeAspect="1"/>
          </p:cNvPicPr>
          <p:nvPr/>
        </p:nvPicPr>
        <p:blipFill>
          <a:blip r:embed="rId2"/>
          <a:stretch>
            <a:fillRect/>
          </a:stretch>
        </p:blipFill>
        <p:spPr>
          <a:xfrm>
            <a:off x="8121545" y="4653136"/>
            <a:ext cx="3334801" cy="1231499"/>
          </a:xfrm>
          <a:prstGeom prst="rect">
            <a:avLst/>
          </a:prstGeom>
        </p:spPr>
      </p:pic>
      <p:pic>
        <p:nvPicPr>
          <p:cNvPr id="6" name="Picture 5">
            <a:extLst>
              <a:ext uri="{FF2B5EF4-FFF2-40B4-BE49-F238E27FC236}">
                <a16:creationId xmlns:a16="http://schemas.microsoft.com/office/drawing/2014/main" id="{B7996D36-1EC2-CAAD-25D0-BA03B163A529}"/>
              </a:ext>
            </a:extLst>
          </p:cNvPr>
          <p:cNvPicPr>
            <a:picLocks noChangeAspect="1"/>
          </p:cNvPicPr>
          <p:nvPr/>
        </p:nvPicPr>
        <p:blipFill>
          <a:blip r:embed="rId3"/>
          <a:stretch>
            <a:fillRect/>
          </a:stretch>
        </p:blipFill>
        <p:spPr>
          <a:xfrm>
            <a:off x="10560496" y="236939"/>
            <a:ext cx="1365622" cy="1347333"/>
          </a:xfrm>
          <a:prstGeom prst="rect">
            <a:avLst/>
          </a:prstGeom>
        </p:spPr>
      </p:pic>
      <p:pic>
        <p:nvPicPr>
          <p:cNvPr id="7" name="Picture 6">
            <a:extLst>
              <a:ext uri="{FF2B5EF4-FFF2-40B4-BE49-F238E27FC236}">
                <a16:creationId xmlns:a16="http://schemas.microsoft.com/office/drawing/2014/main" id="{D53A4804-3388-3140-A095-5F86EED16766}"/>
              </a:ext>
            </a:extLst>
          </p:cNvPr>
          <p:cNvPicPr>
            <a:picLocks noChangeAspect="1"/>
          </p:cNvPicPr>
          <p:nvPr/>
        </p:nvPicPr>
        <p:blipFill>
          <a:blip r:embed="rId4"/>
          <a:stretch>
            <a:fillRect/>
          </a:stretch>
        </p:blipFill>
        <p:spPr>
          <a:xfrm>
            <a:off x="1147986" y="261719"/>
            <a:ext cx="8640960" cy="3846241"/>
          </a:xfrm>
          <a:prstGeom prst="rect">
            <a:avLst/>
          </a:prstGeom>
        </p:spPr>
      </p:pic>
      <p:sp>
        <p:nvSpPr>
          <p:cNvPr id="8" name="TextBox 7">
            <a:extLst>
              <a:ext uri="{FF2B5EF4-FFF2-40B4-BE49-F238E27FC236}">
                <a16:creationId xmlns:a16="http://schemas.microsoft.com/office/drawing/2014/main" id="{C8AA6636-06BE-6B58-120C-3E8469855C79}"/>
              </a:ext>
            </a:extLst>
          </p:cNvPr>
          <p:cNvSpPr txBox="1"/>
          <p:nvPr/>
        </p:nvSpPr>
        <p:spPr>
          <a:xfrm>
            <a:off x="1147986" y="4350491"/>
            <a:ext cx="6748214" cy="1200329"/>
          </a:xfrm>
          <a:prstGeom prst="rect">
            <a:avLst/>
          </a:prstGeom>
          <a:noFill/>
        </p:spPr>
        <p:txBody>
          <a:bodyPr wrap="square" rtlCol="0">
            <a:spAutoFit/>
          </a:bodyPr>
          <a:lstStyle/>
          <a:p>
            <a:r>
              <a:rPr lang="en-GB" dirty="0">
                <a:latin typeface="Sassoon Primary" pitchFamily="50" charset="0"/>
              </a:rPr>
              <a:t>Information is also available on our school website</a:t>
            </a:r>
          </a:p>
          <a:p>
            <a:r>
              <a:rPr lang="en-GB" dirty="0">
                <a:latin typeface="Sassoon Primary" pitchFamily="50" charset="0"/>
                <a:hlinkClick r:id="rId5"/>
              </a:rPr>
              <a:t>www.willington.derbyshire.sch.uk</a:t>
            </a:r>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Look under the Pupils and 2026-2027 New Reception </a:t>
            </a:r>
          </a:p>
        </p:txBody>
      </p:sp>
    </p:spTree>
    <p:extLst>
      <p:ext uri="{BB962C8B-B14F-4D97-AF65-F5344CB8AC3E}">
        <p14:creationId xmlns:p14="http://schemas.microsoft.com/office/powerpoint/2010/main" val="3436457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5B571D-B4D1-1AEC-113B-3A8706903BAE}"/>
              </a:ext>
            </a:extLst>
          </p:cNvPr>
          <p:cNvSpPr>
            <a:spLocks noGrp="1"/>
          </p:cNvSpPr>
          <p:nvPr>
            <p:ph idx="1"/>
          </p:nvPr>
        </p:nvSpPr>
        <p:spPr/>
        <p:txBody>
          <a:bodyPr/>
          <a:lstStyle/>
          <a:p>
            <a:pPr marL="0" indent="0">
              <a:buNone/>
            </a:pPr>
            <a:endParaRPr lang="en-GB" dirty="0"/>
          </a:p>
        </p:txBody>
      </p:sp>
      <p:sp>
        <p:nvSpPr>
          <p:cNvPr id="8" name="TextBox 7">
            <a:extLst>
              <a:ext uri="{FF2B5EF4-FFF2-40B4-BE49-F238E27FC236}">
                <a16:creationId xmlns:a16="http://schemas.microsoft.com/office/drawing/2014/main" id="{FD524336-0F15-1DBA-36B3-44761FE25276}"/>
              </a:ext>
            </a:extLst>
          </p:cNvPr>
          <p:cNvSpPr txBox="1"/>
          <p:nvPr/>
        </p:nvSpPr>
        <p:spPr>
          <a:xfrm>
            <a:off x="760924" y="155885"/>
            <a:ext cx="6511158" cy="523220"/>
          </a:xfrm>
          <a:prstGeom prst="rect">
            <a:avLst/>
          </a:prstGeom>
          <a:noFill/>
        </p:spPr>
        <p:txBody>
          <a:bodyPr wrap="square" rtlCol="0">
            <a:spAutoFit/>
          </a:bodyPr>
          <a:lstStyle/>
          <a:p>
            <a:r>
              <a:rPr lang="en-GB" sz="2800" b="1" u="sng" dirty="0">
                <a:latin typeface="Comic Sans MS" panose="030F0702030302020204" pitchFamily="66" charset="0"/>
              </a:rPr>
              <a:t>Behaviour and Rewards</a:t>
            </a:r>
          </a:p>
        </p:txBody>
      </p:sp>
      <p:sp>
        <p:nvSpPr>
          <p:cNvPr id="10" name="Content Placeholder 2">
            <a:extLst>
              <a:ext uri="{FF2B5EF4-FFF2-40B4-BE49-F238E27FC236}">
                <a16:creationId xmlns:a16="http://schemas.microsoft.com/office/drawing/2014/main" id="{655EA8A8-8991-DBA8-48F9-F30FBACB5110}"/>
              </a:ext>
            </a:extLst>
          </p:cNvPr>
          <p:cNvSpPr txBox="1">
            <a:spLocks/>
          </p:cNvSpPr>
          <p:nvPr/>
        </p:nvSpPr>
        <p:spPr>
          <a:xfrm>
            <a:off x="224075" y="886321"/>
            <a:ext cx="9937103" cy="4786333"/>
          </a:xfrm>
        </p:spPr>
        <p:txBody>
          <a:bodyPr vert="horz" lIns="91440" tIns="45720" rIns="91440" bIns="45720" rtlCol="0">
            <a:normAutofit fontScale="25000" lnSpcReduction="20000"/>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8000" b="1" u="sng" dirty="0">
                <a:highlight>
                  <a:srgbClr val="FFFF00"/>
                </a:highlight>
                <a:latin typeface="Sassoon Primary Std" panose="020B0503020103030203" pitchFamily="34" charset="0"/>
              </a:rPr>
              <a:t>Happy Hedgehogs Classroom Rules</a:t>
            </a:r>
            <a:r>
              <a:rPr lang="en-US" sz="8000" u="sng" dirty="0">
                <a:highlight>
                  <a:srgbClr val="FFFF00"/>
                </a:highlight>
                <a:latin typeface="Sassoon Primary Std" panose="020B0503020103030203" pitchFamily="34" charset="0"/>
              </a:rPr>
              <a:t>. </a:t>
            </a:r>
          </a:p>
          <a:p>
            <a:pPr marL="0" indent="0">
              <a:buNone/>
            </a:pPr>
            <a:r>
              <a:rPr lang="en-US" sz="8000" b="1" dirty="0">
                <a:latin typeface="Sassoon Primary Std" panose="020B0503020103030203" pitchFamily="34" charset="0"/>
              </a:rPr>
              <a:t>1. Kind Hands and Feet.    2. Kind Words.         </a:t>
            </a:r>
          </a:p>
          <a:p>
            <a:pPr marL="0" indent="0">
              <a:buNone/>
            </a:pPr>
            <a:r>
              <a:rPr lang="en-US" sz="8000" b="1" dirty="0">
                <a:latin typeface="Sassoon Primary Std" panose="020B0503020103030203" pitchFamily="34" charset="0"/>
              </a:rPr>
              <a:t>3. Good Sitting.        4. Good Listening.</a:t>
            </a:r>
          </a:p>
          <a:p>
            <a:pPr marL="0" indent="0">
              <a:buNone/>
            </a:pPr>
            <a:r>
              <a:rPr lang="en-US" sz="8000" b="1" dirty="0">
                <a:latin typeface="Sassoon Primary Std" panose="020B0503020103030203" pitchFamily="34" charset="0"/>
              </a:rPr>
              <a:t>5. Walk Indoors    6. Use Indoor Voices      </a:t>
            </a:r>
          </a:p>
          <a:p>
            <a:pPr marL="0" indent="0">
              <a:buNone/>
            </a:pPr>
            <a:r>
              <a:rPr lang="en-US" sz="8000" b="1" dirty="0">
                <a:latin typeface="Sassoon Primary Std" panose="020B0503020103030203" pitchFamily="34" charset="0"/>
              </a:rPr>
              <a:t>7. Share and Take Turns      8. Good Tidying</a:t>
            </a:r>
          </a:p>
          <a:p>
            <a:pPr marL="0" indent="0">
              <a:buNone/>
            </a:pPr>
            <a:r>
              <a:rPr lang="en-US" sz="8000" dirty="0">
                <a:latin typeface="Sassoon Primary Std" panose="020B0503020103030203" pitchFamily="34" charset="0"/>
              </a:rPr>
              <a:t>                                                                                                                                   We use an </a:t>
            </a:r>
            <a:r>
              <a:rPr lang="en-US" sz="8000" b="1" u="sng" dirty="0">
                <a:latin typeface="Sassoon Primary Std" panose="020B0503020103030203" pitchFamily="34" charset="0"/>
              </a:rPr>
              <a:t>in the moment system </a:t>
            </a:r>
            <a:r>
              <a:rPr lang="en-US" sz="8000" dirty="0">
                <a:latin typeface="Sassoon Primary Std" panose="020B0503020103030203" pitchFamily="34" charset="0"/>
              </a:rPr>
              <a:t> of rewards and reminders to support                                          </a:t>
            </a:r>
          </a:p>
          <a:p>
            <a:pPr marL="0" indent="0">
              <a:buNone/>
            </a:pPr>
            <a:r>
              <a:rPr lang="en-US" sz="8000" dirty="0">
                <a:latin typeface="Sassoon Primary Std" panose="020B0503020103030203" pitchFamily="34" charset="0"/>
              </a:rPr>
              <a:t>children in regulating their </a:t>
            </a:r>
            <a:r>
              <a:rPr lang="en-US" sz="8000" dirty="0" err="1">
                <a:latin typeface="Sassoon Primary Std" panose="020B0503020103030203" pitchFamily="34" charset="0"/>
              </a:rPr>
              <a:t>behaviour</a:t>
            </a:r>
            <a:r>
              <a:rPr lang="en-US" sz="8000" dirty="0">
                <a:latin typeface="Sassoon Primary Std" panose="020B0503020103030203" pitchFamily="34" charset="0"/>
              </a:rPr>
              <a:t> and ensuring they understand our </a:t>
            </a:r>
          </a:p>
          <a:p>
            <a:pPr marL="0" indent="0">
              <a:buNone/>
            </a:pPr>
            <a:r>
              <a:rPr lang="en-US" sz="8000" dirty="0">
                <a:latin typeface="Sassoon Primary Std" panose="020B0503020103030203" pitchFamily="34" charset="0"/>
              </a:rPr>
              <a:t>expectations. We may give out stickers, stamps on written or recorded work, or send home                   </a:t>
            </a:r>
          </a:p>
          <a:p>
            <a:pPr marL="0" indent="0">
              <a:buNone/>
            </a:pPr>
            <a:r>
              <a:rPr lang="en-US" sz="8000" dirty="0">
                <a:latin typeface="Sassoon Primary Std" panose="020B0503020103030203" pitchFamily="34" charset="0"/>
              </a:rPr>
              <a:t> notes/certificates to reward children.</a:t>
            </a:r>
          </a:p>
          <a:p>
            <a:pPr marL="0" indent="0">
              <a:buNone/>
            </a:pPr>
            <a:r>
              <a:rPr lang="en-US" sz="8000" dirty="0">
                <a:latin typeface="Sassoon Primary Std" panose="020B0503020103030203" pitchFamily="34" charset="0"/>
              </a:rPr>
              <a:t>Throughout the school, children can be awarded </a:t>
            </a:r>
            <a:r>
              <a:rPr lang="en-US" sz="8000" b="1" u="sng" dirty="0">
                <a:solidFill>
                  <a:srgbClr val="F37207"/>
                </a:solidFill>
                <a:latin typeface="Sassoon Primary Std" panose="020B0503020103030203" pitchFamily="34" charset="0"/>
              </a:rPr>
              <a:t>Carrot Tokens </a:t>
            </a:r>
            <a:r>
              <a:rPr lang="en-US" sz="8000" b="1" u="sng" dirty="0">
                <a:latin typeface="Sassoon Primary Std" panose="020B0503020103030203" pitchFamily="34" charset="0"/>
              </a:rPr>
              <a:t>or House Points</a:t>
            </a:r>
          </a:p>
          <a:p>
            <a:pPr marL="0" indent="0">
              <a:buNone/>
            </a:pPr>
            <a:r>
              <a:rPr lang="en-US" sz="8000" dirty="0">
                <a:latin typeface="Sassoon Primary Std" panose="020B0503020103030203" pitchFamily="34" charset="0"/>
              </a:rPr>
              <a:t>Children can collect tokens for a class reward. As we join in with whole school assemblies</a:t>
            </a:r>
          </a:p>
          <a:p>
            <a:pPr marL="0" indent="0">
              <a:buNone/>
            </a:pPr>
            <a:r>
              <a:rPr lang="en-US" sz="8000" dirty="0">
                <a:latin typeface="Sassoon Primary Std" panose="020B0503020103030203" pitchFamily="34" charset="0"/>
              </a:rPr>
              <a:t> towards the end of this half term, we move onto the Carrot Token system that runs </a:t>
            </a:r>
          </a:p>
          <a:p>
            <a:pPr marL="0" indent="0">
              <a:buNone/>
            </a:pPr>
            <a:r>
              <a:rPr lang="en-US" sz="8000" dirty="0">
                <a:latin typeface="Sassoon Primary Std" panose="020B0503020103030203" pitchFamily="34" charset="0"/>
              </a:rPr>
              <a:t>throughout school and we will compete against the other classes each week.</a:t>
            </a:r>
          </a:p>
          <a:p>
            <a:pPr marL="0" indent="0">
              <a:buNone/>
            </a:pPr>
            <a:r>
              <a:rPr lang="en-US" sz="8000" b="1" u="sng" dirty="0">
                <a:latin typeface="Sassoon Primary Std" panose="020B0503020103030203" pitchFamily="34" charset="0"/>
              </a:rPr>
              <a:t>School House Points </a:t>
            </a:r>
            <a:r>
              <a:rPr lang="en-US" sz="8000" dirty="0">
                <a:latin typeface="Sassoon Primary Std" panose="020B0503020103030203" pitchFamily="34" charset="0"/>
              </a:rPr>
              <a:t>. </a:t>
            </a:r>
          </a:p>
          <a:p>
            <a:pPr marL="0" indent="0">
              <a:buNone/>
            </a:pPr>
            <a:r>
              <a:rPr lang="en-US" sz="8000" dirty="0">
                <a:latin typeface="Sassoon Primary Std" panose="020B0503020103030203" pitchFamily="34" charset="0"/>
              </a:rPr>
              <a:t>Our four School House Teams are- Red Eagles, Blue Hawks, Green Falcons and Yellow Owls. You will find in the front of your child’s Home School Diary, your child’s allocated House Team.</a:t>
            </a:r>
          </a:p>
          <a:p>
            <a:pPr marL="0" indent="0">
              <a:buFont typeface="Arial" panose="020B0604020202020204" pitchFamily="34" charset="0"/>
              <a:buNone/>
            </a:pPr>
            <a:r>
              <a:rPr lang="en-US" sz="8000" dirty="0">
                <a:latin typeface="Sassoon Primary Std" panose="020B0503020103030203" pitchFamily="34" charset="0"/>
              </a:rPr>
              <a:t>    </a:t>
            </a:r>
          </a:p>
          <a:p>
            <a:pPr marL="0" indent="0">
              <a:buFont typeface="Arial" panose="020B0604020202020204" pitchFamily="34" charset="0"/>
              <a:buNone/>
            </a:pPr>
            <a:r>
              <a:rPr lang="en-US" sz="8000" dirty="0">
                <a:latin typeface="Sassoon Primary Std" panose="020B0503020103030203" pitchFamily="34" charset="0"/>
              </a:rPr>
              <a:t>    </a:t>
            </a:r>
            <a:endParaRPr lang="en-US" dirty="0"/>
          </a:p>
          <a:p>
            <a:pPr marL="0"/>
            <a:endParaRPr lang="en-US" dirty="0"/>
          </a:p>
          <a:p>
            <a:pPr marL="0"/>
            <a:endParaRPr lang="en-US" dirty="0"/>
          </a:p>
          <a:p>
            <a:pPr marL="0"/>
            <a:endParaRPr lang="en-US" dirty="0"/>
          </a:p>
          <a:p>
            <a:pPr marL="0"/>
            <a:r>
              <a:rPr lang="en-US" dirty="0"/>
              <a:t>  </a:t>
            </a:r>
          </a:p>
        </p:txBody>
      </p:sp>
      <p:pic>
        <p:nvPicPr>
          <p:cNvPr id="12" name="Picture 11">
            <a:extLst>
              <a:ext uri="{FF2B5EF4-FFF2-40B4-BE49-F238E27FC236}">
                <a16:creationId xmlns:a16="http://schemas.microsoft.com/office/drawing/2014/main" id="{4C134693-6F53-BEBD-1B9B-9B6145B0529E}"/>
              </a:ext>
            </a:extLst>
          </p:cNvPr>
          <p:cNvPicPr>
            <a:picLocks noChangeAspect="1"/>
          </p:cNvPicPr>
          <p:nvPr/>
        </p:nvPicPr>
        <p:blipFill>
          <a:blip r:embed="rId2"/>
          <a:stretch>
            <a:fillRect/>
          </a:stretch>
        </p:blipFill>
        <p:spPr>
          <a:xfrm>
            <a:off x="5430990" y="1"/>
            <a:ext cx="3165321" cy="2621088"/>
          </a:xfrm>
          <a:prstGeom prst="rect">
            <a:avLst/>
          </a:prstGeom>
        </p:spPr>
      </p:pic>
      <p:pic>
        <p:nvPicPr>
          <p:cNvPr id="13" name="Picture 12">
            <a:extLst>
              <a:ext uri="{FF2B5EF4-FFF2-40B4-BE49-F238E27FC236}">
                <a16:creationId xmlns:a16="http://schemas.microsoft.com/office/drawing/2014/main" id="{7BC5C7D6-0FC2-0751-B3B0-35DB7D7F8C27}"/>
              </a:ext>
            </a:extLst>
          </p:cNvPr>
          <p:cNvPicPr>
            <a:picLocks noChangeAspect="1"/>
          </p:cNvPicPr>
          <p:nvPr/>
        </p:nvPicPr>
        <p:blipFill>
          <a:blip r:embed="rId3"/>
          <a:stretch>
            <a:fillRect/>
          </a:stretch>
        </p:blipFill>
        <p:spPr>
          <a:xfrm>
            <a:off x="10928379" y="4790889"/>
            <a:ext cx="1186090" cy="1763530"/>
          </a:xfrm>
          <a:prstGeom prst="rect">
            <a:avLst/>
          </a:prstGeom>
        </p:spPr>
      </p:pic>
      <p:sp>
        <p:nvSpPr>
          <p:cNvPr id="6" name="Speech Bubble: Oval 5">
            <a:extLst>
              <a:ext uri="{FF2B5EF4-FFF2-40B4-BE49-F238E27FC236}">
                <a16:creationId xmlns:a16="http://schemas.microsoft.com/office/drawing/2014/main" id="{3DD51FF4-FCBE-4762-E025-960B746FF07E}"/>
              </a:ext>
            </a:extLst>
          </p:cNvPr>
          <p:cNvSpPr/>
          <p:nvPr/>
        </p:nvSpPr>
        <p:spPr>
          <a:xfrm flipH="1">
            <a:off x="9473525" y="3450956"/>
            <a:ext cx="2016223" cy="1518270"/>
          </a:xfrm>
          <a:prstGeom prst="wedgeEllipseCallout">
            <a:avLst>
              <a:gd name="adj1" fmla="val -41929"/>
              <a:gd name="adj2" fmla="val 8897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16AA197-AAD2-E0EA-971F-642C10149B19}"/>
              </a:ext>
            </a:extLst>
          </p:cNvPr>
          <p:cNvSpPr txBox="1"/>
          <p:nvPr/>
        </p:nvSpPr>
        <p:spPr>
          <a:xfrm>
            <a:off x="9961367" y="3609926"/>
            <a:ext cx="1728192" cy="1200329"/>
          </a:xfrm>
          <a:prstGeom prst="rect">
            <a:avLst/>
          </a:prstGeom>
          <a:noFill/>
        </p:spPr>
        <p:txBody>
          <a:bodyPr wrap="square" rtlCol="0">
            <a:spAutoFit/>
          </a:bodyPr>
          <a:lstStyle/>
          <a:p>
            <a:r>
              <a:rPr lang="en-GB" sz="2400" dirty="0">
                <a:solidFill>
                  <a:schemeClr val="bg1"/>
                </a:solidFill>
                <a:latin typeface="Sassoon Primary" pitchFamily="50" charset="0"/>
              </a:rPr>
              <a:t>Curtesy and Respect</a:t>
            </a:r>
          </a:p>
        </p:txBody>
      </p:sp>
      <p:sp>
        <p:nvSpPr>
          <p:cNvPr id="9" name="Rectangle 8">
            <a:extLst>
              <a:ext uri="{FF2B5EF4-FFF2-40B4-BE49-F238E27FC236}">
                <a16:creationId xmlns:a16="http://schemas.microsoft.com/office/drawing/2014/main" id="{C117EE77-050C-5878-CF21-82079C8A3641}"/>
              </a:ext>
            </a:extLst>
          </p:cNvPr>
          <p:cNvSpPr/>
          <p:nvPr/>
        </p:nvSpPr>
        <p:spPr>
          <a:xfrm>
            <a:off x="31181" y="801289"/>
            <a:ext cx="5399809" cy="1816727"/>
          </a:xfrm>
          <a:prstGeom prst="rect">
            <a:avLst/>
          </a:prstGeom>
          <a:noFill/>
          <a:ln w="57150"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GB"/>
          </a:p>
        </p:txBody>
      </p:sp>
      <p:pic>
        <p:nvPicPr>
          <p:cNvPr id="5" name="Picture 4">
            <a:extLst>
              <a:ext uri="{FF2B5EF4-FFF2-40B4-BE49-F238E27FC236}">
                <a16:creationId xmlns:a16="http://schemas.microsoft.com/office/drawing/2014/main" id="{9F53884B-E70A-0FD5-3289-52633B44A6C3}"/>
              </a:ext>
            </a:extLst>
          </p:cNvPr>
          <p:cNvPicPr>
            <a:picLocks noChangeAspect="1"/>
          </p:cNvPicPr>
          <p:nvPr/>
        </p:nvPicPr>
        <p:blipFill>
          <a:blip r:embed="rId4"/>
          <a:stretch>
            <a:fillRect/>
          </a:stretch>
        </p:blipFill>
        <p:spPr>
          <a:xfrm>
            <a:off x="8400256" y="155885"/>
            <a:ext cx="3855423" cy="3230868"/>
          </a:xfrm>
          <a:prstGeom prst="rect">
            <a:avLst/>
          </a:prstGeom>
        </p:spPr>
      </p:pic>
    </p:spTree>
    <p:extLst>
      <p:ext uri="{BB962C8B-B14F-4D97-AF65-F5344CB8AC3E}">
        <p14:creationId xmlns:p14="http://schemas.microsoft.com/office/powerpoint/2010/main" val="3688668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3E807C-6004-6E51-9E5F-8B30B68A7287}"/>
              </a:ext>
            </a:extLst>
          </p:cNvPr>
          <p:cNvSpPr txBox="1"/>
          <p:nvPr/>
        </p:nvSpPr>
        <p:spPr>
          <a:xfrm>
            <a:off x="816612" y="-178660"/>
            <a:ext cx="9793088" cy="1152128"/>
          </a:xfrm>
          <a:prstGeom prst="rect">
            <a:avLst/>
          </a:prstGeom>
        </p:spPr>
        <p:txBody>
          <a:bodyPr rtlCol="0" anchor="b" anchorCtr="0">
            <a:normAutofit/>
          </a:bodyPr>
          <a:lstStyle/>
          <a:p>
            <a:pPr algn="ctr">
              <a:lnSpc>
                <a:spcPct val="90000"/>
              </a:lnSpc>
              <a:spcAft>
                <a:spcPts val="600"/>
              </a:spcAft>
            </a:pPr>
            <a:r>
              <a:rPr lang="en-US" sz="4000" u="sng" kern="1200" dirty="0">
                <a:solidFill>
                  <a:schemeClr val="tx1"/>
                </a:solidFill>
                <a:latin typeface="+mj-lt"/>
                <a:ea typeface="+mj-ea"/>
                <a:cs typeface="+mj-cs"/>
              </a:rPr>
              <a:t>Early Years Foundation Stage </a:t>
            </a:r>
          </a:p>
        </p:txBody>
      </p:sp>
      <p:pic>
        <p:nvPicPr>
          <p:cNvPr id="2" name="Picture 1">
            <a:extLst>
              <a:ext uri="{FF2B5EF4-FFF2-40B4-BE49-F238E27FC236}">
                <a16:creationId xmlns:a16="http://schemas.microsoft.com/office/drawing/2014/main" id="{A1571E7D-924F-6EE1-5BFD-1AB61584E3CA}"/>
              </a:ext>
            </a:extLst>
          </p:cNvPr>
          <p:cNvPicPr>
            <a:picLocks noChangeAspect="1"/>
          </p:cNvPicPr>
          <p:nvPr/>
        </p:nvPicPr>
        <p:blipFill>
          <a:blip r:embed="rId2"/>
          <a:stretch>
            <a:fillRect/>
          </a:stretch>
        </p:blipFill>
        <p:spPr>
          <a:xfrm>
            <a:off x="10609700" y="128145"/>
            <a:ext cx="1582300" cy="1788687"/>
          </a:xfrm>
          <a:prstGeom prst="rect">
            <a:avLst/>
          </a:prstGeom>
          <a:noFill/>
        </p:spPr>
      </p:pic>
      <p:sp>
        <p:nvSpPr>
          <p:cNvPr id="4" name="TextBox 3">
            <a:extLst>
              <a:ext uri="{FF2B5EF4-FFF2-40B4-BE49-F238E27FC236}">
                <a16:creationId xmlns:a16="http://schemas.microsoft.com/office/drawing/2014/main" id="{2BFA6937-2119-763F-B797-E15C126D70AF}"/>
              </a:ext>
            </a:extLst>
          </p:cNvPr>
          <p:cNvSpPr txBox="1"/>
          <p:nvPr/>
        </p:nvSpPr>
        <p:spPr>
          <a:xfrm>
            <a:off x="4439816" y="1159929"/>
            <a:ext cx="2664296" cy="461665"/>
          </a:xfrm>
          <a:prstGeom prst="rect">
            <a:avLst/>
          </a:prstGeom>
          <a:solidFill>
            <a:schemeClr val="tx1"/>
          </a:solidFill>
        </p:spPr>
        <p:txBody>
          <a:bodyPr wrap="square" rtlCol="0">
            <a:spAutoFit/>
          </a:bodyPr>
          <a:lstStyle/>
          <a:p>
            <a:r>
              <a:rPr lang="en-GB" sz="2400" dirty="0">
                <a:solidFill>
                  <a:schemeClr val="bg1"/>
                </a:solidFill>
                <a:latin typeface="Sassoon Primary" pitchFamily="50" charset="0"/>
              </a:rPr>
              <a:t>Core Prime Areas</a:t>
            </a:r>
          </a:p>
        </p:txBody>
      </p:sp>
      <p:sp>
        <p:nvSpPr>
          <p:cNvPr id="5" name="TextBox 4">
            <a:extLst>
              <a:ext uri="{FF2B5EF4-FFF2-40B4-BE49-F238E27FC236}">
                <a16:creationId xmlns:a16="http://schemas.microsoft.com/office/drawing/2014/main" id="{C05E5029-739D-A53F-C15B-BBF3BFAE845F}"/>
              </a:ext>
            </a:extLst>
          </p:cNvPr>
          <p:cNvSpPr txBox="1"/>
          <p:nvPr/>
        </p:nvSpPr>
        <p:spPr>
          <a:xfrm>
            <a:off x="4691844" y="2795814"/>
            <a:ext cx="2160240" cy="461665"/>
          </a:xfrm>
          <a:prstGeom prst="rect">
            <a:avLst/>
          </a:prstGeom>
          <a:solidFill>
            <a:schemeClr val="tx1"/>
          </a:solidFill>
        </p:spPr>
        <p:txBody>
          <a:bodyPr wrap="square" rtlCol="0">
            <a:spAutoFit/>
          </a:bodyPr>
          <a:lstStyle/>
          <a:p>
            <a:r>
              <a:rPr lang="en-GB" sz="2400" dirty="0">
                <a:solidFill>
                  <a:schemeClr val="bg1"/>
                </a:solidFill>
                <a:latin typeface="Sassoon Primary" pitchFamily="50" charset="0"/>
              </a:rPr>
              <a:t>Specific Areas</a:t>
            </a:r>
          </a:p>
        </p:txBody>
      </p:sp>
      <p:sp>
        <p:nvSpPr>
          <p:cNvPr id="6" name="TextBox 5">
            <a:extLst>
              <a:ext uri="{FF2B5EF4-FFF2-40B4-BE49-F238E27FC236}">
                <a16:creationId xmlns:a16="http://schemas.microsoft.com/office/drawing/2014/main" id="{30A680BB-B152-734A-1646-551CF9BCDA74}"/>
              </a:ext>
            </a:extLst>
          </p:cNvPr>
          <p:cNvSpPr txBox="1"/>
          <p:nvPr/>
        </p:nvSpPr>
        <p:spPr>
          <a:xfrm>
            <a:off x="306988" y="2085416"/>
            <a:ext cx="3528392" cy="646331"/>
          </a:xfrm>
          <a:prstGeom prst="rect">
            <a:avLst/>
          </a:prstGeom>
          <a:solidFill>
            <a:srgbClr val="0070C0"/>
          </a:solidFill>
        </p:spPr>
        <p:txBody>
          <a:bodyPr wrap="square" rtlCol="0">
            <a:spAutoFit/>
          </a:bodyPr>
          <a:lstStyle/>
          <a:p>
            <a:pPr algn="ctr"/>
            <a:r>
              <a:rPr lang="en-GB" dirty="0">
                <a:solidFill>
                  <a:schemeClr val="bg1"/>
                </a:solidFill>
                <a:latin typeface="Sassoon Primary" pitchFamily="50" charset="0"/>
              </a:rPr>
              <a:t>Personal, Social and  Emotional Development</a:t>
            </a:r>
          </a:p>
        </p:txBody>
      </p:sp>
      <p:sp>
        <p:nvSpPr>
          <p:cNvPr id="7" name="TextBox 6">
            <a:extLst>
              <a:ext uri="{FF2B5EF4-FFF2-40B4-BE49-F238E27FC236}">
                <a16:creationId xmlns:a16="http://schemas.microsoft.com/office/drawing/2014/main" id="{07750172-6BDD-5891-C361-50C8645EAAB7}"/>
              </a:ext>
            </a:extLst>
          </p:cNvPr>
          <p:cNvSpPr txBox="1"/>
          <p:nvPr/>
        </p:nvSpPr>
        <p:spPr>
          <a:xfrm>
            <a:off x="4085134" y="1855585"/>
            <a:ext cx="3528392" cy="369332"/>
          </a:xfrm>
          <a:prstGeom prst="rect">
            <a:avLst/>
          </a:prstGeom>
          <a:solidFill>
            <a:srgbClr val="0070C0"/>
          </a:solidFill>
        </p:spPr>
        <p:txBody>
          <a:bodyPr wrap="square" rtlCol="0">
            <a:spAutoFit/>
          </a:bodyPr>
          <a:lstStyle/>
          <a:p>
            <a:pPr algn="ctr"/>
            <a:r>
              <a:rPr lang="en-GB" dirty="0">
                <a:solidFill>
                  <a:schemeClr val="bg1"/>
                </a:solidFill>
                <a:latin typeface="Sassoon Primary" pitchFamily="50" charset="0"/>
              </a:rPr>
              <a:t>Communication and Language </a:t>
            </a:r>
          </a:p>
        </p:txBody>
      </p:sp>
      <p:sp>
        <p:nvSpPr>
          <p:cNvPr id="9" name="TextBox 8">
            <a:extLst>
              <a:ext uri="{FF2B5EF4-FFF2-40B4-BE49-F238E27FC236}">
                <a16:creationId xmlns:a16="http://schemas.microsoft.com/office/drawing/2014/main" id="{F5896CE4-5112-73A0-76E2-BE8A7FDF5185}"/>
              </a:ext>
            </a:extLst>
          </p:cNvPr>
          <p:cNvSpPr txBox="1"/>
          <p:nvPr/>
        </p:nvSpPr>
        <p:spPr>
          <a:xfrm>
            <a:off x="7863280" y="2026114"/>
            <a:ext cx="3528392" cy="646331"/>
          </a:xfrm>
          <a:prstGeom prst="rect">
            <a:avLst/>
          </a:prstGeom>
          <a:solidFill>
            <a:srgbClr val="0070C0"/>
          </a:solidFill>
        </p:spPr>
        <p:txBody>
          <a:bodyPr wrap="square" rtlCol="0">
            <a:spAutoFit/>
          </a:bodyPr>
          <a:lstStyle/>
          <a:p>
            <a:pPr algn="ctr"/>
            <a:r>
              <a:rPr lang="en-GB" dirty="0">
                <a:solidFill>
                  <a:schemeClr val="bg1"/>
                </a:solidFill>
                <a:latin typeface="Sassoon Primary" pitchFamily="50" charset="0"/>
              </a:rPr>
              <a:t>Physical Development</a:t>
            </a:r>
          </a:p>
          <a:p>
            <a:pPr algn="ctr"/>
            <a:r>
              <a:rPr lang="en-GB" dirty="0">
                <a:solidFill>
                  <a:schemeClr val="bg1"/>
                </a:solidFill>
                <a:latin typeface="Sassoon Primary" pitchFamily="50" charset="0"/>
              </a:rPr>
              <a:t>(Gross and Fine Motor Skills)</a:t>
            </a:r>
          </a:p>
        </p:txBody>
      </p:sp>
      <p:sp>
        <p:nvSpPr>
          <p:cNvPr id="10" name="TextBox 9">
            <a:extLst>
              <a:ext uri="{FF2B5EF4-FFF2-40B4-BE49-F238E27FC236}">
                <a16:creationId xmlns:a16="http://schemas.microsoft.com/office/drawing/2014/main" id="{7AF2BE92-2C2A-D462-9A29-B7AAACD61861}"/>
              </a:ext>
            </a:extLst>
          </p:cNvPr>
          <p:cNvSpPr txBox="1"/>
          <p:nvPr/>
        </p:nvSpPr>
        <p:spPr>
          <a:xfrm>
            <a:off x="1675874" y="3462695"/>
            <a:ext cx="1872208" cy="369332"/>
          </a:xfrm>
          <a:prstGeom prst="rect">
            <a:avLst/>
          </a:prstGeom>
          <a:solidFill>
            <a:schemeClr val="tx2">
              <a:lumMod val="60000"/>
              <a:lumOff val="40000"/>
            </a:schemeClr>
          </a:solidFill>
        </p:spPr>
        <p:txBody>
          <a:bodyPr wrap="square" rtlCol="0">
            <a:spAutoFit/>
          </a:bodyPr>
          <a:lstStyle/>
          <a:p>
            <a:pPr algn="ctr"/>
            <a:r>
              <a:rPr lang="en-GB" dirty="0">
                <a:solidFill>
                  <a:schemeClr val="bg1"/>
                </a:solidFill>
                <a:latin typeface="Sassoon Primary" pitchFamily="50" charset="0"/>
              </a:rPr>
              <a:t>Literacy</a:t>
            </a:r>
          </a:p>
        </p:txBody>
      </p:sp>
      <p:sp>
        <p:nvSpPr>
          <p:cNvPr id="11" name="TextBox 10">
            <a:extLst>
              <a:ext uri="{FF2B5EF4-FFF2-40B4-BE49-F238E27FC236}">
                <a16:creationId xmlns:a16="http://schemas.microsoft.com/office/drawing/2014/main" id="{9F1EBA12-B758-DB06-F338-3F1F39D6C9B9}"/>
              </a:ext>
            </a:extLst>
          </p:cNvPr>
          <p:cNvSpPr txBox="1"/>
          <p:nvPr/>
        </p:nvSpPr>
        <p:spPr>
          <a:xfrm>
            <a:off x="3977122" y="3429000"/>
            <a:ext cx="1872208" cy="369332"/>
          </a:xfrm>
          <a:prstGeom prst="rect">
            <a:avLst/>
          </a:prstGeom>
          <a:solidFill>
            <a:schemeClr val="tx2">
              <a:lumMod val="60000"/>
              <a:lumOff val="40000"/>
            </a:schemeClr>
          </a:solidFill>
        </p:spPr>
        <p:txBody>
          <a:bodyPr wrap="square" rtlCol="0">
            <a:spAutoFit/>
          </a:bodyPr>
          <a:lstStyle/>
          <a:p>
            <a:pPr algn="ctr"/>
            <a:r>
              <a:rPr lang="en-GB" dirty="0">
                <a:solidFill>
                  <a:schemeClr val="bg1"/>
                </a:solidFill>
                <a:latin typeface="Sassoon Primary" pitchFamily="50" charset="0"/>
              </a:rPr>
              <a:t>Mathematics</a:t>
            </a:r>
          </a:p>
        </p:txBody>
      </p:sp>
      <p:sp>
        <p:nvSpPr>
          <p:cNvPr id="12" name="TextBox 11">
            <a:extLst>
              <a:ext uri="{FF2B5EF4-FFF2-40B4-BE49-F238E27FC236}">
                <a16:creationId xmlns:a16="http://schemas.microsoft.com/office/drawing/2014/main" id="{3D04B6D5-C297-A5C7-C448-B9B6C6AD8921}"/>
              </a:ext>
            </a:extLst>
          </p:cNvPr>
          <p:cNvSpPr txBox="1"/>
          <p:nvPr/>
        </p:nvSpPr>
        <p:spPr>
          <a:xfrm>
            <a:off x="6221506" y="3429000"/>
            <a:ext cx="1872208" cy="646331"/>
          </a:xfrm>
          <a:prstGeom prst="rect">
            <a:avLst/>
          </a:prstGeom>
          <a:solidFill>
            <a:schemeClr val="tx2">
              <a:lumMod val="60000"/>
              <a:lumOff val="40000"/>
            </a:schemeClr>
          </a:solidFill>
        </p:spPr>
        <p:txBody>
          <a:bodyPr wrap="square" rtlCol="0">
            <a:spAutoFit/>
          </a:bodyPr>
          <a:lstStyle/>
          <a:p>
            <a:pPr algn="ctr"/>
            <a:r>
              <a:rPr lang="en-GB" dirty="0">
                <a:solidFill>
                  <a:schemeClr val="bg1"/>
                </a:solidFill>
                <a:latin typeface="Sassoon Primary" pitchFamily="50" charset="0"/>
              </a:rPr>
              <a:t>Understanding the World</a:t>
            </a:r>
          </a:p>
        </p:txBody>
      </p:sp>
      <p:sp>
        <p:nvSpPr>
          <p:cNvPr id="14" name="TextBox 13">
            <a:extLst>
              <a:ext uri="{FF2B5EF4-FFF2-40B4-BE49-F238E27FC236}">
                <a16:creationId xmlns:a16="http://schemas.microsoft.com/office/drawing/2014/main" id="{36DD9D51-F99C-849A-6AC6-B50ED3EB51C5}"/>
              </a:ext>
            </a:extLst>
          </p:cNvPr>
          <p:cNvSpPr txBox="1"/>
          <p:nvPr/>
        </p:nvSpPr>
        <p:spPr>
          <a:xfrm>
            <a:off x="8522754" y="3369276"/>
            <a:ext cx="2209444" cy="646331"/>
          </a:xfrm>
          <a:prstGeom prst="rect">
            <a:avLst/>
          </a:prstGeom>
          <a:solidFill>
            <a:schemeClr val="tx2">
              <a:lumMod val="60000"/>
              <a:lumOff val="40000"/>
            </a:schemeClr>
          </a:solidFill>
        </p:spPr>
        <p:txBody>
          <a:bodyPr wrap="square" rtlCol="0">
            <a:spAutoFit/>
          </a:bodyPr>
          <a:lstStyle/>
          <a:p>
            <a:pPr algn="ctr"/>
            <a:r>
              <a:rPr lang="en-GB" dirty="0">
                <a:solidFill>
                  <a:schemeClr val="bg1"/>
                </a:solidFill>
                <a:latin typeface="Sassoon Primary" pitchFamily="50" charset="0"/>
              </a:rPr>
              <a:t>Expressive Arts and Design</a:t>
            </a:r>
          </a:p>
        </p:txBody>
      </p:sp>
      <p:sp>
        <p:nvSpPr>
          <p:cNvPr id="15" name="TextBox 14">
            <a:extLst>
              <a:ext uri="{FF2B5EF4-FFF2-40B4-BE49-F238E27FC236}">
                <a16:creationId xmlns:a16="http://schemas.microsoft.com/office/drawing/2014/main" id="{701478FE-FF36-F569-9D65-BD84A49A7155}"/>
              </a:ext>
            </a:extLst>
          </p:cNvPr>
          <p:cNvSpPr txBox="1"/>
          <p:nvPr/>
        </p:nvSpPr>
        <p:spPr>
          <a:xfrm>
            <a:off x="251012" y="4492278"/>
            <a:ext cx="11940988" cy="2031325"/>
          </a:xfrm>
          <a:prstGeom prst="rect">
            <a:avLst/>
          </a:prstGeom>
          <a:noFill/>
        </p:spPr>
        <p:txBody>
          <a:bodyPr wrap="square" rtlCol="0">
            <a:spAutoFit/>
          </a:bodyPr>
          <a:lstStyle/>
          <a:p>
            <a:r>
              <a:rPr lang="en-GB" b="1" u="sng" dirty="0"/>
              <a:t>Statutory Requirements 2025</a:t>
            </a:r>
            <a:r>
              <a:rPr lang="en-GB" dirty="0"/>
              <a:t>:  All meals, snacks and drinks must be healthy, balanced and nutritious. </a:t>
            </a:r>
          </a:p>
          <a:p>
            <a:r>
              <a:rPr lang="en-GB" dirty="0"/>
              <a:t>                                                                                   (New EYFS Nutrition Documentation and Guidance)</a:t>
            </a:r>
          </a:p>
          <a:p>
            <a:r>
              <a:rPr lang="en-GB" dirty="0"/>
              <a:t>We have introduced school provided water bottles for all children that are available continuously throughout the day. These are named (bottle and top), sterilised and washed at the end of each day. They are refilled daily and when needed.</a:t>
            </a:r>
          </a:p>
          <a:p>
            <a:r>
              <a:rPr lang="en-GB" dirty="0"/>
              <a:t> For children under 5 years, milk is also provided during the morning. Only water is offered during lunchtime. </a:t>
            </a:r>
          </a:p>
          <a:p>
            <a:r>
              <a:rPr lang="en-GB" dirty="0"/>
              <a:t>We also have a ‘Snack Time’ before morning playtime. Children are usually offered a choice of two fruit/vegetable options and they must sit to eat and be supervised by a Paediatric First Aider. Please do not send additional snacks into school.</a:t>
            </a:r>
          </a:p>
        </p:txBody>
      </p:sp>
      <p:cxnSp>
        <p:nvCxnSpPr>
          <p:cNvPr id="17" name="Straight Connector 16">
            <a:extLst>
              <a:ext uri="{FF2B5EF4-FFF2-40B4-BE49-F238E27FC236}">
                <a16:creationId xmlns:a16="http://schemas.microsoft.com/office/drawing/2014/main" id="{2C208E15-C5E8-DAAE-80C9-47B7B8F52051}"/>
              </a:ext>
            </a:extLst>
          </p:cNvPr>
          <p:cNvCxnSpPr/>
          <p:nvPr/>
        </p:nvCxnSpPr>
        <p:spPr>
          <a:xfrm>
            <a:off x="251012" y="4293096"/>
            <a:ext cx="11593288"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2231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3"/>
          <a:stretch>
            <a:fillRect/>
          </a:stretch>
        </p:blipFill>
        <p:spPr>
          <a:xfrm>
            <a:off x="10272464" y="251359"/>
            <a:ext cx="1824333" cy="2055994"/>
          </a:xfrm>
          <a:prstGeom prst="rect">
            <a:avLst/>
          </a:prstGeom>
        </p:spPr>
      </p:pic>
      <p:sp>
        <p:nvSpPr>
          <p:cNvPr id="9" name="TextBox 8">
            <a:extLst>
              <a:ext uri="{FF2B5EF4-FFF2-40B4-BE49-F238E27FC236}">
                <a16:creationId xmlns:a16="http://schemas.microsoft.com/office/drawing/2014/main" id="{EF6014A2-3E34-60D8-D5B8-122A055C721B}"/>
              </a:ext>
            </a:extLst>
          </p:cNvPr>
          <p:cNvSpPr txBox="1"/>
          <p:nvPr/>
        </p:nvSpPr>
        <p:spPr>
          <a:xfrm>
            <a:off x="395776" y="3198167"/>
            <a:ext cx="9713157" cy="461665"/>
          </a:xfrm>
          <a:prstGeom prst="rect">
            <a:avLst/>
          </a:prstGeom>
          <a:noFill/>
        </p:spPr>
        <p:txBody>
          <a:bodyPr wrap="square" rtlCol="0">
            <a:spAutoFit/>
          </a:bodyPr>
          <a:lstStyle/>
          <a:p>
            <a:r>
              <a:rPr lang="en-GB" sz="2400" dirty="0">
                <a:latin typeface="Sassoon Infant Std" panose="020B0503020103030203" pitchFamily="34" charset="0"/>
              </a:rPr>
              <a:t>Each half term, an overview will be shared with you on our class website.  </a:t>
            </a:r>
          </a:p>
        </p:txBody>
      </p:sp>
      <p:graphicFrame>
        <p:nvGraphicFramePr>
          <p:cNvPr id="10" name="Table 10">
            <a:extLst>
              <a:ext uri="{FF2B5EF4-FFF2-40B4-BE49-F238E27FC236}">
                <a16:creationId xmlns:a16="http://schemas.microsoft.com/office/drawing/2014/main" id="{97F2573E-A793-BB13-941F-B3B8A5EDDF05}"/>
              </a:ext>
            </a:extLst>
          </p:cNvPr>
          <p:cNvGraphicFramePr>
            <a:graphicFrameLocks noGrp="1"/>
          </p:cNvGraphicFramePr>
          <p:nvPr>
            <p:extLst>
              <p:ext uri="{D42A27DB-BD31-4B8C-83A1-F6EECF244321}">
                <p14:modId xmlns:p14="http://schemas.microsoft.com/office/powerpoint/2010/main" val="2827829719"/>
              </p:ext>
            </p:extLst>
          </p:nvPr>
        </p:nvGraphicFramePr>
        <p:xfrm>
          <a:off x="374022" y="1489371"/>
          <a:ext cx="9713157" cy="1684719"/>
        </p:xfrm>
        <a:graphic>
          <a:graphicData uri="http://schemas.openxmlformats.org/drawingml/2006/table">
            <a:tbl>
              <a:tblPr firstRow="1" bandRow="1">
                <a:tableStyleId>{5C22544A-7EE6-4342-B048-85BDC9FD1C3A}</a:tableStyleId>
              </a:tblPr>
              <a:tblGrid>
                <a:gridCol w="1618860">
                  <a:extLst>
                    <a:ext uri="{9D8B030D-6E8A-4147-A177-3AD203B41FA5}">
                      <a16:colId xmlns:a16="http://schemas.microsoft.com/office/drawing/2014/main" val="733844913"/>
                    </a:ext>
                  </a:extLst>
                </a:gridCol>
                <a:gridCol w="1823474">
                  <a:extLst>
                    <a:ext uri="{9D8B030D-6E8A-4147-A177-3AD203B41FA5}">
                      <a16:colId xmlns:a16="http://schemas.microsoft.com/office/drawing/2014/main" val="2928024249"/>
                    </a:ext>
                  </a:extLst>
                </a:gridCol>
                <a:gridCol w="1854852">
                  <a:extLst>
                    <a:ext uri="{9D8B030D-6E8A-4147-A177-3AD203B41FA5}">
                      <a16:colId xmlns:a16="http://schemas.microsoft.com/office/drawing/2014/main" val="1616341758"/>
                    </a:ext>
                  </a:extLst>
                </a:gridCol>
                <a:gridCol w="1611085">
                  <a:extLst>
                    <a:ext uri="{9D8B030D-6E8A-4147-A177-3AD203B41FA5}">
                      <a16:colId xmlns:a16="http://schemas.microsoft.com/office/drawing/2014/main" val="3193269867"/>
                    </a:ext>
                  </a:extLst>
                </a:gridCol>
                <a:gridCol w="1484086">
                  <a:extLst>
                    <a:ext uri="{9D8B030D-6E8A-4147-A177-3AD203B41FA5}">
                      <a16:colId xmlns:a16="http://schemas.microsoft.com/office/drawing/2014/main" val="2551659797"/>
                    </a:ext>
                  </a:extLst>
                </a:gridCol>
                <a:gridCol w="1320800">
                  <a:extLst>
                    <a:ext uri="{9D8B030D-6E8A-4147-A177-3AD203B41FA5}">
                      <a16:colId xmlns:a16="http://schemas.microsoft.com/office/drawing/2014/main" val="3756417511"/>
                    </a:ext>
                  </a:extLst>
                </a:gridCol>
              </a:tblGrid>
              <a:tr h="770319">
                <a:tc>
                  <a:txBody>
                    <a:bodyPr/>
                    <a:lstStyle/>
                    <a:p>
                      <a:r>
                        <a:rPr lang="en-GB" dirty="0"/>
                        <a:t>Autumn Term 1</a:t>
                      </a:r>
                    </a:p>
                  </a:txBody>
                  <a:tcPr>
                    <a:solidFill>
                      <a:srgbClr val="00B0F0"/>
                    </a:solidFill>
                  </a:tcPr>
                </a:tc>
                <a:tc>
                  <a:txBody>
                    <a:bodyPr/>
                    <a:lstStyle/>
                    <a:p>
                      <a:r>
                        <a:rPr lang="en-GB" dirty="0"/>
                        <a:t>Autumn Term 2</a:t>
                      </a:r>
                    </a:p>
                  </a:txBody>
                  <a:tcPr>
                    <a:solidFill>
                      <a:srgbClr val="00B0F0"/>
                    </a:solidFill>
                  </a:tcPr>
                </a:tc>
                <a:tc>
                  <a:txBody>
                    <a:bodyPr/>
                    <a:lstStyle/>
                    <a:p>
                      <a:r>
                        <a:rPr lang="en-GB" dirty="0"/>
                        <a:t>Spring Term 1</a:t>
                      </a:r>
                    </a:p>
                  </a:txBody>
                  <a:tcPr>
                    <a:solidFill>
                      <a:srgbClr val="00B0F0"/>
                    </a:solidFill>
                  </a:tcPr>
                </a:tc>
                <a:tc>
                  <a:txBody>
                    <a:bodyPr/>
                    <a:lstStyle/>
                    <a:p>
                      <a:r>
                        <a:rPr lang="en-GB" dirty="0"/>
                        <a:t>Spring Term 2</a:t>
                      </a:r>
                    </a:p>
                  </a:txBody>
                  <a:tcPr>
                    <a:solidFill>
                      <a:srgbClr val="00B0F0"/>
                    </a:solidFill>
                  </a:tcPr>
                </a:tc>
                <a:tc>
                  <a:txBody>
                    <a:bodyPr/>
                    <a:lstStyle/>
                    <a:p>
                      <a:r>
                        <a:rPr lang="en-GB" dirty="0"/>
                        <a:t>Summer Term 1</a:t>
                      </a:r>
                    </a:p>
                  </a:txBody>
                  <a:tcPr>
                    <a:solidFill>
                      <a:srgbClr val="00B0F0"/>
                    </a:solidFill>
                  </a:tcPr>
                </a:tc>
                <a:tc>
                  <a:txBody>
                    <a:bodyPr/>
                    <a:lstStyle/>
                    <a:p>
                      <a:r>
                        <a:rPr lang="en-GB" dirty="0"/>
                        <a:t>Summer Term 2</a:t>
                      </a:r>
                    </a:p>
                  </a:txBody>
                  <a:tcPr>
                    <a:solidFill>
                      <a:srgbClr val="00B0F0"/>
                    </a:solidFill>
                  </a:tcPr>
                </a:tc>
                <a:extLst>
                  <a:ext uri="{0D108BD9-81ED-4DB2-BD59-A6C34878D82A}">
                    <a16:rowId xmlns:a16="http://schemas.microsoft.com/office/drawing/2014/main" val="2393245213"/>
                  </a:ext>
                </a:extLst>
              </a:tr>
              <a:tr h="770319">
                <a:tc>
                  <a:txBody>
                    <a:bodyPr/>
                    <a:lstStyle/>
                    <a:p>
                      <a:r>
                        <a:rPr lang="en-GB" dirty="0"/>
                        <a:t>It’s Good to be Me!</a:t>
                      </a:r>
                    </a:p>
                  </a:txBody>
                  <a:tcPr>
                    <a:solidFill>
                      <a:srgbClr val="00B0F0"/>
                    </a:solidFill>
                  </a:tcPr>
                </a:tc>
                <a:tc>
                  <a:txBody>
                    <a:bodyPr/>
                    <a:lstStyle/>
                    <a:p>
                      <a:r>
                        <a:rPr lang="en-GB" dirty="0"/>
                        <a:t>Awesome Autumn Celebrations</a:t>
                      </a:r>
                    </a:p>
                  </a:txBody>
                  <a:tcPr>
                    <a:solidFill>
                      <a:srgbClr val="00B0F0"/>
                    </a:solidFill>
                  </a:tcPr>
                </a:tc>
                <a:tc>
                  <a:txBody>
                    <a:bodyPr/>
                    <a:lstStyle/>
                    <a:p>
                      <a:r>
                        <a:rPr lang="en-GB" dirty="0"/>
                        <a:t>Our Wonderful World </a:t>
                      </a:r>
                    </a:p>
                  </a:txBody>
                  <a:tcPr>
                    <a:solidFill>
                      <a:srgbClr val="00B0F0"/>
                    </a:solidFill>
                  </a:tcPr>
                </a:tc>
                <a:tc>
                  <a:txBody>
                    <a:bodyPr/>
                    <a:lstStyle/>
                    <a:p>
                      <a:r>
                        <a:rPr lang="en-GB" dirty="0"/>
                        <a:t>Growing and Changing</a:t>
                      </a:r>
                    </a:p>
                  </a:txBody>
                  <a:tcPr>
                    <a:solidFill>
                      <a:srgbClr val="00B0F0"/>
                    </a:solidFill>
                  </a:tcPr>
                </a:tc>
                <a:tc>
                  <a:txBody>
                    <a:bodyPr/>
                    <a:lstStyle/>
                    <a:p>
                      <a:r>
                        <a:rPr lang="en-GB" dirty="0"/>
                        <a:t>Amazing Animals</a:t>
                      </a:r>
                    </a:p>
                  </a:txBody>
                  <a:tcPr>
                    <a:solidFill>
                      <a:srgbClr val="00B0F0"/>
                    </a:solidFill>
                  </a:tcPr>
                </a:tc>
                <a:tc>
                  <a:txBody>
                    <a:bodyPr/>
                    <a:lstStyle/>
                    <a:p>
                      <a:r>
                        <a:rPr lang="en-GB" dirty="0"/>
                        <a:t>The Great Outdoors</a:t>
                      </a:r>
                    </a:p>
                  </a:txBody>
                  <a:tcPr>
                    <a:solidFill>
                      <a:srgbClr val="00B0F0"/>
                    </a:solidFill>
                  </a:tcPr>
                </a:tc>
                <a:extLst>
                  <a:ext uri="{0D108BD9-81ED-4DB2-BD59-A6C34878D82A}">
                    <a16:rowId xmlns:a16="http://schemas.microsoft.com/office/drawing/2014/main" val="1167393045"/>
                  </a:ext>
                </a:extLst>
              </a:tr>
            </a:tbl>
          </a:graphicData>
        </a:graphic>
      </p:graphicFrame>
      <p:pic>
        <p:nvPicPr>
          <p:cNvPr id="6" name="Picture 5">
            <a:extLst>
              <a:ext uri="{FF2B5EF4-FFF2-40B4-BE49-F238E27FC236}">
                <a16:creationId xmlns:a16="http://schemas.microsoft.com/office/drawing/2014/main" id="{B35486DF-F4AD-72B0-35F3-38E1FCAB7BF2}"/>
              </a:ext>
            </a:extLst>
          </p:cNvPr>
          <p:cNvPicPr>
            <a:picLocks noChangeAspect="1"/>
          </p:cNvPicPr>
          <p:nvPr/>
        </p:nvPicPr>
        <p:blipFill>
          <a:blip r:embed="rId4"/>
          <a:stretch>
            <a:fillRect/>
          </a:stretch>
        </p:blipFill>
        <p:spPr>
          <a:xfrm>
            <a:off x="2809461" y="3752755"/>
            <a:ext cx="4349079" cy="3024283"/>
          </a:xfrm>
          <a:prstGeom prst="rect">
            <a:avLst/>
          </a:prstGeom>
        </p:spPr>
      </p:pic>
      <p:pic>
        <p:nvPicPr>
          <p:cNvPr id="12" name="Picture 11">
            <a:extLst>
              <a:ext uri="{FF2B5EF4-FFF2-40B4-BE49-F238E27FC236}">
                <a16:creationId xmlns:a16="http://schemas.microsoft.com/office/drawing/2014/main" id="{294AE754-67A5-44D9-4F41-277D421C3D4E}"/>
              </a:ext>
            </a:extLst>
          </p:cNvPr>
          <p:cNvPicPr>
            <a:picLocks noChangeAspect="1"/>
          </p:cNvPicPr>
          <p:nvPr/>
        </p:nvPicPr>
        <p:blipFill>
          <a:blip r:embed="rId5"/>
          <a:stretch>
            <a:fillRect/>
          </a:stretch>
        </p:blipFill>
        <p:spPr>
          <a:xfrm>
            <a:off x="7387018" y="3707985"/>
            <a:ext cx="4181590" cy="2960234"/>
          </a:xfrm>
          <a:prstGeom prst="rect">
            <a:avLst/>
          </a:prstGeom>
        </p:spPr>
      </p:pic>
      <p:sp>
        <p:nvSpPr>
          <p:cNvPr id="13" name="TextBox 12">
            <a:extLst>
              <a:ext uri="{FF2B5EF4-FFF2-40B4-BE49-F238E27FC236}">
                <a16:creationId xmlns:a16="http://schemas.microsoft.com/office/drawing/2014/main" id="{8B88B0C7-6C0F-F98F-E29F-7330EE2AC866}"/>
              </a:ext>
            </a:extLst>
          </p:cNvPr>
          <p:cNvSpPr txBox="1"/>
          <p:nvPr/>
        </p:nvSpPr>
        <p:spPr>
          <a:xfrm>
            <a:off x="536668" y="519756"/>
            <a:ext cx="9735795" cy="830997"/>
          </a:xfrm>
          <a:prstGeom prst="rect">
            <a:avLst/>
          </a:prstGeom>
          <a:noFill/>
        </p:spPr>
        <p:txBody>
          <a:bodyPr wrap="square" rtlCol="0">
            <a:spAutoFit/>
          </a:bodyPr>
          <a:lstStyle/>
          <a:p>
            <a:r>
              <a:rPr lang="en-GB" sz="2400" dirty="0"/>
              <a:t>Communication and  language is the key to foundational learning. </a:t>
            </a:r>
          </a:p>
          <a:p>
            <a:r>
              <a:rPr lang="en-GB" sz="2400" dirty="0"/>
              <a:t>As EYFS staff we prioritise play with lots of speech and language enrichment. </a:t>
            </a:r>
          </a:p>
        </p:txBody>
      </p:sp>
    </p:spTree>
    <p:extLst>
      <p:ext uri="{BB962C8B-B14F-4D97-AF65-F5344CB8AC3E}">
        <p14:creationId xmlns:p14="http://schemas.microsoft.com/office/powerpoint/2010/main" val="3051544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B3FD1DA-BE58-479A-1CC4-A19997FD5957}"/>
              </a:ext>
            </a:extLst>
          </p:cNvPr>
          <p:cNvPicPr>
            <a:picLocks noChangeAspect="1"/>
          </p:cNvPicPr>
          <p:nvPr/>
        </p:nvPicPr>
        <p:blipFill>
          <a:blip r:embed="rId2"/>
          <a:stretch>
            <a:fillRect/>
          </a:stretch>
        </p:blipFill>
        <p:spPr>
          <a:xfrm>
            <a:off x="10632504" y="0"/>
            <a:ext cx="1408298" cy="1579001"/>
          </a:xfrm>
          <a:prstGeom prst="rect">
            <a:avLst/>
          </a:prstGeom>
        </p:spPr>
      </p:pic>
      <p:sp>
        <p:nvSpPr>
          <p:cNvPr id="3" name="TextBox 2">
            <a:extLst>
              <a:ext uri="{FF2B5EF4-FFF2-40B4-BE49-F238E27FC236}">
                <a16:creationId xmlns:a16="http://schemas.microsoft.com/office/drawing/2014/main" id="{248A478D-41F8-F439-182E-7135537A9A03}"/>
              </a:ext>
            </a:extLst>
          </p:cNvPr>
          <p:cNvSpPr txBox="1"/>
          <p:nvPr/>
        </p:nvSpPr>
        <p:spPr>
          <a:xfrm>
            <a:off x="453478" y="451871"/>
            <a:ext cx="10029299" cy="615553"/>
          </a:xfrm>
          <a:prstGeom prst="rect">
            <a:avLst/>
          </a:prstGeom>
          <a:noFill/>
        </p:spPr>
        <p:txBody>
          <a:bodyPr wrap="square" rtlCol="0">
            <a:spAutoFit/>
          </a:bodyPr>
          <a:lstStyle/>
          <a:p>
            <a:r>
              <a:rPr lang="en-GB" b="1" u="sng" dirty="0">
                <a:latin typeface="Sassoon Primary" pitchFamily="50" charset="0"/>
              </a:rPr>
              <a:t>Daily Routines and Timetable</a:t>
            </a:r>
          </a:p>
          <a:p>
            <a:r>
              <a:rPr lang="en-GB" sz="1600" dirty="0">
                <a:latin typeface="Sassoon Primary" pitchFamily="50" charset="0"/>
              </a:rPr>
              <a:t>Please be aware that as we progress through the year this timetable may change and be adjusted.</a:t>
            </a:r>
          </a:p>
        </p:txBody>
      </p:sp>
      <p:pic>
        <p:nvPicPr>
          <p:cNvPr id="8" name="Picture 7">
            <a:extLst>
              <a:ext uri="{FF2B5EF4-FFF2-40B4-BE49-F238E27FC236}">
                <a16:creationId xmlns:a16="http://schemas.microsoft.com/office/drawing/2014/main" id="{DA1DFBA5-75FB-F961-3683-FFAE45B66BE7}"/>
              </a:ext>
            </a:extLst>
          </p:cNvPr>
          <p:cNvPicPr>
            <a:picLocks noChangeAspect="1"/>
          </p:cNvPicPr>
          <p:nvPr/>
        </p:nvPicPr>
        <p:blipFill>
          <a:blip r:embed="rId3"/>
          <a:srcRect t="10309"/>
          <a:stretch>
            <a:fillRect/>
          </a:stretch>
        </p:blipFill>
        <p:spPr>
          <a:xfrm>
            <a:off x="283185" y="1067423"/>
            <a:ext cx="10925383" cy="5692433"/>
          </a:xfrm>
          <a:prstGeom prst="rect">
            <a:avLst/>
          </a:prstGeom>
        </p:spPr>
      </p:pic>
    </p:spTree>
    <p:extLst>
      <p:ext uri="{BB962C8B-B14F-4D97-AF65-F5344CB8AC3E}">
        <p14:creationId xmlns:p14="http://schemas.microsoft.com/office/powerpoint/2010/main" val="1971272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B316C8-512B-8329-E932-2EE8559FB360}"/>
              </a:ext>
            </a:extLst>
          </p:cNvPr>
          <p:cNvSpPr txBox="1"/>
          <p:nvPr/>
        </p:nvSpPr>
        <p:spPr>
          <a:xfrm>
            <a:off x="4605544" y="200162"/>
            <a:ext cx="5830449" cy="6555641"/>
          </a:xfrm>
          <a:prstGeom prst="rect">
            <a:avLst/>
          </a:prstGeom>
          <a:noFill/>
        </p:spPr>
        <p:txBody>
          <a:bodyPr wrap="square" rtlCol="0">
            <a:spAutoFit/>
          </a:bodyPr>
          <a:lstStyle/>
          <a:p>
            <a:pPr algn="ctr"/>
            <a:r>
              <a:rPr lang="en-GB" sz="2800" b="1" u="sng" dirty="0">
                <a:solidFill>
                  <a:schemeClr val="bg1"/>
                </a:solidFill>
                <a:latin typeface="Sassoon Primary Std" panose="020B0503020103030203" pitchFamily="34" charset="0"/>
              </a:rPr>
              <a:t>Learning Logs</a:t>
            </a:r>
          </a:p>
          <a:p>
            <a:pPr algn="ctr"/>
            <a:r>
              <a:rPr lang="en-GB" sz="2800" dirty="0">
                <a:solidFill>
                  <a:schemeClr val="bg1"/>
                </a:solidFill>
                <a:latin typeface="Sassoon Primary Std" panose="020B0503020103030203" pitchFamily="34" charset="0"/>
              </a:rPr>
              <a:t>Your child will be given a homework book with suggested learning activities  for you to complete at home over the half term. </a:t>
            </a:r>
            <a:r>
              <a:rPr lang="en-GB" sz="2800" u="sng" dirty="0">
                <a:solidFill>
                  <a:schemeClr val="bg1"/>
                </a:solidFill>
                <a:latin typeface="Sassoon Primary Std" panose="020B0503020103030203" pitchFamily="34" charset="0"/>
              </a:rPr>
              <a:t>The centre activity is the top priority.</a:t>
            </a:r>
            <a:r>
              <a:rPr lang="en-GB" sz="2800" dirty="0">
                <a:solidFill>
                  <a:schemeClr val="bg1"/>
                </a:solidFill>
                <a:latin typeface="Sassoon Primary Std" panose="020B0503020103030203" pitchFamily="34" charset="0"/>
              </a:rPr>
              <a:t> Then you choose another two to complete ‘three in a row’. </a:t>
            </a:r>
          </a:p>
          <a:p>
            <a:pPr algn="ctr"/>
            <a:r>
              <a:rPr lang="en-GB" sz="2800" dirty="0">
                <a:solidFill>
                  <a:schemeClr val="bg1"/>
                </a:solidFill>
                <a:latin typeface="Sassoon Primary Std" panose="020B0503020103030203" pitchFamily="34" charset="0"/>
              </a:rPr>
              <a:t>If you wish, you can complete additional tasks.</a:t>
            </a:r>
          </a:p>
          <a:p>
            <a:pPr algn="ctr"/>
            <a:r>
              <a:rPr lang="en-GB" sz="2800" dirty="0">
                <a:solidFill>
                  <a:schemeClr val="bg1"/>
                </a:solidFill>
                <a:latin typeface="Sassoon Primary Std" panose="020B0503020103030203" pitchFamily="34" charset="0"/>
              </a:rPr>
              <a:t>The activities suggested, link to our topics and are in line with the curriculum design for each half term. </a:t>
            </a:r>
          </a:p>
          <a:p>
            <a:pPr algn="ctr"/>
            <a:r>
              <a:rPr lang="en-GB" sz="2800" dirty="0">
                <a:solidFill>
                  <a:schemeClr val="bg1"/>
                </a:solidFill>
                <a:latin typeface="Sassoon Primary Std" panose="020B0503020103030203" pitchFamily="34" charset="0"/>
              </a:rPr>
              <a:t>We have a Learning Log Champion each half term and displays of completed homework.</a:t>
            </a:r>
          </a:p>
        </p:txBody>
      </p:sp>
      <p:pic>
        <p:nvPicPr>
          <p:cNvPr id="4" name="Picture 3">
            <a:extLst>
              <a:ext uri="{FF2B5EF4-FFF2-40B4-BE49-F238E27FC236}">
                <a16:creationId xmlns:a16="http://schemas.microsoft.com/office/drawing/2014/main" id="{ABD85B99-1ED0-DEBE-C594-19EB8BE16EB0}"/>
              </a:ext>
            </a:extLst>
          </p:cNvPr>
          <p:cNvPicPr>
            <a:picLocks noChangeAspect="1"/>
          </p:cNvPicPr>
          <p:nvPr/>
        </p:nvPicPr>
        <p:blipFill>
          <a:blip r:embed="rId3"/>
          <a:stretch>
            <a:fillRect/>
          </a:stretch>
        </p:blipFill>
        <p:spPr>
          <a:xfrm>
            <a:off x="10632504" y="200162"/>
            <a:ext cx="1408840" cy="1579857"/>
          </a:xfrm>
          <a:prstGeom prst="rect">
            <a:avLst/>
          </a:prstGeom>
        </p:spPr>
      </p:pic>
      <p:pic>
        <p:nvPicPr>
          <p:cNvPr id="6" name="Picture 5">
            <a:extLst>
              <a:ext uri="{FF2B5EF4-FFF2-40B4-BE49-F238E27FC236}">
                <a16:creationId xmlns:a16="http://schemas.microsoft.com/office/drawing/2014/main" id="{700BAE4B-CFAD-D87C-3333-F0DDB3E7BD37}"/>
              </a:ext>
            </a:extLst>
          </p:cNvPr>
          <p:cNvPicPr>
            <a:picLocks noChangeAspect="1"/>
          </p:cNvPicPr>
          <p:nvPr/>
        </p:nvPicPr>
        <p:blipFill>
          <a:blip r:embed="rId4"/>
          <a:stretch>
            <a:fillRect/>
          </a:stretch>
        </p:blipFill>
        <p:spPr>
          <a:xfrm>
            <a:off x="150656" y="394426"/>
            <a:ext cx="4325450" cy="6069148"/>
          </a:xfrm>
          <a:prstGeom prst="rect">
            <a:avLst/>
          </a:prstGeom>
        </p:spPr>
      </p:pic>
    </p:spTree>
    <p:extLst>
      <p:ext uri="{BB962C8B-B14F-4D97-AF65-F5344CB8AC3E}">
        <p14:creationId xmlns:p14="http://schemas.microsoft.com/office/powerpoint/2010/main" val="862152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5632417"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300709" y="187189"/>
            <a:ext cx="1703513" cy="1919832"/>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2522573" y="1210080"/>
            <a:ext cx="5165896" cy="646331"/>
          </a:xfrm>
          <a:prstGeom prst="rect">
            <a:avLst/>
          </a:prstGeom>
          <a:noFill/>
        </p:spPr>
        <p:txBody>
          <a:bodyPr wrap="square" rtlCol="0">
            <a:spAutoFit/>
          </a:bodyPr>
          <a:lstStyle/>
          <a:p>
            <a:r>
              <a:rPr lang="en-GB" sz="3600" b="1" u="sng" dirty="0">
                <a:latin typeface="Sassoon Infant Std" panose="020B0503020103030203" pitchFamily="34" charset="0"/>
              </a:rPr>
              <a:t>Reading and Phonics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685799" y="2135938"/>
            <a:ext cx="10466667" cy="3416320"/>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Sassoon Infant Std" panose="020B0503020103030203" pitchFamily="34" charset="0"/>
              </a:rPr>
              <a:t>We use the </a:t>
            </a:r>
            <a:r>
              <a:rPr lang="en-GB" sz="2400" b="1" u="sng" dirty="0">
                <a:latin typeface="Sassoon Infant Std" panose="020B0503020103030203" pitchFamily="34" charset="0"/>
              </a:rPr>
              <a:t>Little Wandle Letters and Sounds Revised </a:t>
            </a:r>
            <a:r>
              <a:rPr lang="en-GB" sz="2400" dirty="0">
                <a:latin typeface="Sassoon Infant Std" panose="020B0503020103030203" pitchFamily="34" charset="0"/>
              </a:rPr>
              <a:t>to teach children about the sounds (phonemes) of our spoken words and the letters (graphemes) that are used to write them down.</a:t>
            </a:r>
          </a:p>
          <a:p>
            <a:pPr marL="342900" indent="-342900">
              <a:buFont typeface="Arial" panose="020B0604020202020204" pitchFamily="34" charset="0"/>
              <a:buChar char="•"/>
            </a:pPr>
            <a:r>
              <a:rPr lang="en-GB" sz="2400" dirty="0">
                <a:latin typeface="Sassoon Infant Std" panose="020B0503020103030203" pitchFamily="34" charset="0"/>
              </a:rPr>
              <a:t>This is a government agreed systematic, synthetic phonic learning programme which the children start learning from the first full days in school.</a:t>
            </a:r>
          </a:p>
          <a:p>
            <a:pPr marL="342900" indent="-342900">
              <a:buFont typeface="Arial" panose="020B0604020202020204" pitchFamily="34" charset="0"/>
              <a:buChar char="•"/>
            </a:pPr>
            <a:r>
              <a:rPr lang="en-GB" sz="2400" dirty="0">
                <a:latin typeface="Sassoon Infant Std" panose="020B0503020103030203" pitchFamily="34" charset="0"/>
              </a:rPr>
              <a:t>Knowledge and skills are built up progressively throughout Reception and into Year 1. This prepares them for a statutory Phonics Screening Check, which takes place at the end of Year 1. </a:t>
            </a:r>
          </a:p>
          <a:p>
            <a:pPr marL="342900" indent="-342900">
              <a:buFont typeface="Arial" panose="020B0604020202020204" pitchFamily="34" charset="0"/>
              <a:buChar char="•"/>
            </a:pPr>
            <a:r>
              <a:rPr lang="en-GB" sz="2400" dirty="0">
                <a:latin typeface="Sassoon Infant Std" panose="020B0503020103030203" pitchFamily="34" charset="0"/>
              </a:rPr>
              <a:t>Phonics is taught </a:t>
            </a:r>
            <a:r>
              <a:rPr lang="en-GB" sz="2400" b="1" dirty="0">
                <a:latin typeface="Sassoon Infant Std" panose="020B0503020103030203" pitchFamily="34" charset="0"/>
              </a:rPr>
              <a:t>every day</a:t>
            </a:r>
            <a:r>
              <a:rPr lang="en-GB" sz="2400" dirty="0">
                <a:latin typeface="Sassoon Infant Std" panose="020B0503020103030203" pitchFamily="34" charset="0"/>
              </a:rPr>
              <a:t>.</a:t>
            </a:r>
          </a:p>
        </p:txBody>
      </p:sp>
      <p:pic>
        <p:nvPicPr>
          <p:cNvPr id="5" name="Picture 4">
            <a:extLst>
              <a:ext uri="{FF2B5EF4-FFF2-40B4-BE49-F238E27FC236}">
                <a16:creationId xmlns:a16="http://schemas.microsoft.com/office/drawing/2014/main" id="{6377ED74-BD20-1B61-4F5D-AAA4EE768792}"/>
              </a:ext>
            </a:extLst>
          </p:cNvPr>
          <p:cNvPicPr>
            <a:picLocks noChangeAspect="1"/>
          </p:cNvPicPr>
          <p:nvPr/>
        </p:nvPicPr>
        <p:blipFill>
          <a:blip r:embed="rId3"/>
          <a:stretch>
            <a:fillRect/>
          </a:stretch>
        </p:blipFill>
        <p:spPr>
          <a:xfrm>
            <a:off x="807343" y="744667"/>
            <a:ext cx="1245819" cy="1159084"/>
          </a:xfrm>
          <a:prstGeom prst="rect">
            <a:avLst/>
          </a:prstGeom>
        </p:spPr>
      </p:pic>
    </p:spTree>
    <p:extLst>
      <p:ext uri="{BB962C8B-B14F-4D97-AF65-F5344CB8AC3E}">
        <p14:creationId xmlns:p14="http://schemas.microsoft.com/office/powerpoint/2010/main" val="436832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12732" y="1511386"/>
            <a:ext cx="4485565" cy="4794083"/>
          </a:xfrm>
          <a:prstGeom prst="roundRect">
            <a:avLst>
              <a:gd name="adj" fmla="val 2530"/>
            </a:avLst>
          </a:prstGeom>
          <a:effectLst>
            <a:glow rad="127000">
              <a:schemeClr val="tx1">
                <a:lumMod val="95000"/>
                <a:lumOff val="5000"/>
                <a:alpha val="10000"/>
              </a:schemeClr>
            </a:glow>
          </a:effectLst>
        </p:spPr>
      </p:pic>
      <p:pic>
        <p:nvPicPr>
          <p:cNvPr id="4" name="Picture 3">
            <a:extLst>
              <a:ext uri="{FF2B5EF4-FFF2-40B4-BE49-F238E27FC236}">
                <a16:creationId xmlns:a16="http://schemas.microsoft.com/office/drawing/2014/main" id="{0D3BC209-8FE2-082F-DBBD-5B4AE4B7339F}"/>
              </a:ext>
            </a:extLst>
          </p:cNvPr>
          <p:cNvPicPr>
            <a:picLocks noChangeAspect="1"/>
          </p:cNvPicPr>
          <p:nvPr/>
        </p:nvPicPr>
        <p:blipFill>
          <a:blip r:embed="rId4"/>
          <a:stretch>
            <a:fillRect/>
          </a:stretch>
        </p:blipFill>
        <p:spPr>
          <a:xfrm>
            <a:off x="5620370" y="243136"/>
            <a:ext cx="3146669" cy="3644165"/>
          </a:xfrm>
          <a:prstGeom prst="rect">
            <a:avLst/>
          </a:prstGeom>
        </p:spPr>
      </p:pic>
      <p:pic>
        <p:nvPicPr>
          <p:cNvPr id="9" name="Picture 8">
            <a:extLst>
              <a:ext uri="{FF2B5EF4-FFF2-40B4-BE49-F238E27FC236}">
                <a16:creationId xmlns:a16="http://schemas.microsoft.com/office/drawing/2014/main" id="{02FB48B1-3DD4-BA8E-2CF4-4B7018B040A7}"/>
              </a:ext>
            </a:extLst>
          </p:cNvPr>
          <p:cNvPicPr>
            <a:picLocks noChangeAspect="1"/>
          </p:cNvPicPr>
          <p:nvPr/>
        </p:nvPicPr>
        <p:blipFill>
          <a:blip r:embed="rId5"/>
          <a:stretch>
            <a:fillRect/>
          </a:stretch>
        </p:blipFill>
        <p:spPr>
          <a:xfrm>
            <a:off x="8990124" y="1988840"/>
            <a:ext cx="2866517" cy="4104456"/>
          </a:xfrm>
          <a:prstGeom prst="rect">
            <a:avLst/>
          </a:prstGeom>
        </p:spPr>
      </p:pic>
      <p:sp>
        <p:nvSpPr>
          <p:cNvPr id="10" name="TextBox 9">
            <a:extLst>
              <a:ext uri="{FF2B5EF4-FFF2-40B4-BE49-F238E27FC236}">
                <a16:creationId xmlns:a16="http://schemas.microsoft.com/office/drawing/2014/main" id="{7AD646DF-C50A-3519-6623-E30728A933DD}"/>
              </a:ext>
            </a:extLst>
          </p:cNvPr>
          <p:cNvSpPr txBox="1"/>
          <p:nvPr/>
        </p:nvSpPr>
        <p:spPr>
          <a:xfrm>
            <a:off x="4998297" y="3904813"/>
            <a:ext cx="3991827" cy="2123658"/>
          </a:xfrm>
          <a:prstGeom prst="rect">
            <a:avLst/>
          </a:prstGeom>
          <a:noFill/>
        </p:spPr>
        <p:txBody>
          <a:bodyPr wrap="square" rtlCol="0">
            <a:spAutoFit/>
          </a:bodyPr>
          <a:lstStyle/>
          <a:p>
            <a:r>
              <a:rPr lang="en-GB" sz="2400" b="1" dirty="0">
                <a:latin typeface="Sassoon Primary Std" panose="020B0503020103030203" pitchFamily="34" charset="0"/>
              </a:rPr>
              <a:t>Keeping You Informed….</a:t>
            </a:r>
          </a:p>
          <a:p>
            <a:pPr algn="ctr"/>
            <a:r>
              <a:rPr lang="en-GB" dirty="0">
                <a:latin typeface="Sassoon Primary Std" panose="020B0503020103030203" pitchFamily="34" charset="0"/>
              </a:rPr>
              <a:t>Phonic Information Sheets and details maybe added to your child’s Home School Diary.</a:t>
            </a:r>
          </a:p>
          <a:p>
            <a:pPr algn="ctr"/>
            <a:r>
              <a:rPr lang="en-GB" dirty="0">
                <a:latin typeface="Sassoon Primary Std" panose="020B0503020103030203" pitchFamily="34" charset="0"/>
              </a:rPr>
              <a:t>We also have information available on the school website including all weblinks for Little Wandle Support for Parents.</a:t>
            </a:r>
          </a:p>
        </p:txBody>
      </p:sp>
      <p:sp>
        <p:nvSpPr>
          <p:cNvPr id="11" name="TextBox 10">
            <a:extLst>
              <a:ext uri="{FF2B5EF4-FFF2-40B4-BE49-F238E27FC236}">
                <a16:creationId xmlns:a16="http://schemas.microsoft.com/office/drawing/2014/main" id="{47010543-77F9-E1C6-FB6D-42DB97A7519D}"/>
              </a:ext>
            </a:extLst>
          </p:cNvPr>
          <p:cNvSpPr txBox="1"/>
          <p:nvPr/>
        </p:nvSpPr>
        <p:spPr>
          <a:xfrm>
            <a:off x="285034" y="294978"/>
            <a:ext cx="5328593" cy="1077218"/>
          </a:xfrm>
          <a:prstGeom prst="rect">
            <a:avLst/>
          </a:prstGeom>
          <a:noFill/>
        </p:spPr>
        <p:txBody>
          <a:bodyPr wrap="square" rtlCol="0">
            <a:spAutoFit/>
          </a:bodyPr>
          <a:lstStyle/>
          <a:p>
            <a:r>
              <a:rPr lang="en-GB" sz="3200" dirty="0">
                <a:latin typeface="Sassoon Primary Std" panose="020B0503020103030203" pitchFamily="34" charset="0"/>
              </a:rPr>
              <a:t>Phonics Teaching Order and Progression</a:t>
            </a:r>
          </a:p>
        </p:txBody>
      </p:sp>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B9FA406-6C2C-9783-3F5A-E2D8787D2A64}"/>
              </a:ext>
            </a:extLst>
          </p:cNvPr>
          <p:cNvPicPr>
            <a:picLocks noChangeAspect="1"/>
          </p:cNvPicPr>
          <p:nvPr/>
        </p:nvPicPr>
        <p:blipFill>
          <a:blip r:embed="rId3"/>
          <a:srcRect r="66983"/>
          <a:stretch>
            <a:fillRect/>
          </a:stretch>
        </p:blipFill>
        <p:spPr>
          <a:xfrm>
            <a:off x="909630" y="866153"/>
            <a:ext cx="3324379" cy="3344695"/>
          </a:xfrm>
          <a:prstGeom prst="rect">
            <a:avLst/>
          </a:prstGeom>
        </p:spPr>
      </p:pic>
      <p:sp>
        <p:nvSpPr>
          <p:cNvPr id="4" name="TextBox 3">
            <a:extLst>
              <a:ext uri="{FF2B5EF4-FFF2-40B4-BE49-F238E27FC236}">
                <a16:creationId xmlns:a16="http://schemas.microsoft.com/office/drawing/2014/main" id="{352A674D-2A1F-EB31-8CDB-45654762A9A1}"/>
              </a:ext>
            </a:extLst>
          </p:cNvPr>
          <p:cNvSpPr txBox="1"/>
          <p:nvPr/>
        </p:nvSpPr>
        <p:spPr>
          <a:xfrm>
            <a:off x="522555" y="479258"/>
            <a:ext cx="8677522" cy="1354217"/>
          </a:xfrm>
          <a:prstGeom prst="rect">
            <a:avLst/>
          </a:prstGeom>
          <a:noFill/>
        </p:spPr>
        <p:txBody>
          <a:bodyPr wrap="square">
            <a:spAutoFit/>
          </a:bodyPr>
          <a:lstStyle/>
          <a:p>
            <a:r>
              <a:rPr lang="en-GB" sz="3200" dirty="0">
                <a:hlinkClick r:id="rId4"/>
              </a:rPr>
              <a:t>www.littlewandle.org.uk/resources/for-parents</a:t>
            </a:r>
            <a:endParaRPr lang="en-GB" sz="3200" dirty="0"/>
          </a:p>
          <a:p>
            <a:endParaRPr lang="en-GB" sz="3200" dirty="0"/>
          </a:p>
          <a:p>
            <a:endParaRPr lang="en-GB" dirty="0"/>
          </a:p>
        </p:txBody>
      </p:sp>
      <p:pic>
        <p:nvPicPr>
          <p:cNvPr id="6" name="Picture 5">
            <a:extLst>
              <a:ext uri="{FF2B5EF4-FFF2-40B4-BE49-F238E27FC236}">
                <a16:creationId xmlns:a16="http://schemas.microsoft.com/office/drawing/2014/main" id="{AA626D85-1EA8-D070-AC19-3061FBBE9023}"/>
              </a:ext>
            </a:extLst>
          </p:cNvPr>
          <p:cNvPicPr>
            <a:picLocks noChangeAspect="1"/>
          </p:cNvPicPr>
          <p:nvPr/>
        </p:nvPicPr>
        <p:blipFill>
          <a:blip r:embed="rId5"/>
          <a:srcRect l="51124"/>
          <a:stretch>
            <a:fillRect/>
          </a:stretch>
        </p:blipFill>
        <p:spPr>
          <a:xfrm>
            <a:off x="687496" y="3559612"/>
            <a:ext cx="3768649" cy="2785510"/>
          </a:xfrm>
          <a:prstGeom prst="rect">
            <a:avLst/>
          </a:prstGeom>
        </p:spPr>
      </p:pic>
      <p:pic>
        <p:nvPicPr>
          <p:cNvPr id="7" name="Picture 6">
            <a:extLst>
              <a:ext uri="{FF2B5EF4-FFF2-40B4-BE49-F238E27FC236}">
                <a16:creationId xmlns:a16="http://schemas.microsoft.com/office/drawing/2014/main" id="{B5A8EDF1-A015-6275-6BF0-6C849DF5E6A3}"/>
              </a:ext>
            </a:extLst>
          </p:cNvPr>
          <p:cNvPicPr>
            <a:picLocks noChangeAspect="1"/>
          </p:cNvPicPr>
          <p:nvPr/>
        </p:nvPicPr>
        <p:blipFill>
          <a:blip r:embed="rId6"/>
          <a:stretch>
            <a:fillRect/>
          </a:stretch>
        </p:blipFill>
        <p:spPr>
          <a:xfrm>
            <a:off x="4456143" y="1011259"/>
            <a:ext cx="6182744" cy="3054482"/>
          </a:xfrm>
          <a:prstGeom prst="rect">
            <a:avLst/>
          </a:prstGeom>
        </p:spPr>
      </p:pic>
      <p:pic>
        <p:nvPicPr>
          <p:cNvPr id="12" name="Picture 11">
            <a:extLst>
              <a:ext uri="{FF2B5EF4-FFF2-40B4-BE49-F238E27FC236}">
                <a16:creationId xmlns:a16="http://schemas.microsoft.com/office/drawing/2014/main" id="{A0562986-DEA9-552B-315E-17C774135335}"/>
              </a:ext>
            </a:extLst>
          </p:cNvPr>
          <p:cNvPicPr>
            <a:picLocks noChangeAspect="1"/>
          </p:cNvPicPr>
          <p:nvPr/>
        </p:nvPicPr>
        <p:blipFill>
          <a:blip r:embed="rId7"/>
          <a:stretch>
            <a:fillRect/>
          </a:stretch>
        </p:blipFill>
        <p:spPr>
          <a:xfrm>
            <a:off x="4613768" y="4245872"/>
            <a:ext cx="5869732" cy="2178385"/>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465046"/>
          </a:xfrm>
        </p:spPr>
        <p:txBody>
          <a:bodyPr/>
          <a:lstStyle/>
          <a:p>
            <a:pPr marL="0" indent="0">
              <a:buNone/>
            </a:pPr>
            <a:r>
              <a:rPr lang="en-GB" b="1" dirty="0">
                <a:solidFill>
                  <a:schemeClr val="tx2"/>
                </a:solidFill>
              </a:rPr>
              <a:t>Reading practice sessions are: </a:t>
            </a:r>
          </a:p>
          <a:p>
            <a:r>
              <a:rPr lang="en-GB" dirty="0">
                <a:solidFill>
                  <a:schemeClr val="tx1"/>
                </a:solidFill>
              </a:rPr>
              <a:t>timetabled several times a week </a:t>
            </a:r>
          </a:p>
          <a:p>
            <a:r>
              <a:rPr lang="en-GB" dirty="0">
                <a:solidFill>
                  <a:schemeClr val="tx1"/>
                </a:solidFill>
              </a:rPr>
              <a:t>taught by a teacher in small groups.</a:t>
            </a:r>
          </a:p>
          <a:p>
            <a:r>
              <a:rPr lang="en-GB" dirty="0">
                <a:solidFill>
                  <a:schemeClr val="tx1"/>
                </a:solidFill>
              </a:rPr>
              <a:t>If your child is needing additional support, they may also read individually to a trained Teaching Assistant.</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512540" y="1484784"/>
            <a:ext cx="5328592" cy="4582795"/>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the sounds and tricky words in their phonics book</a:t>
            </a:r>
          </a:p>
          <a:p>
            <a:r>
              <a:rPr lang="en-US" sz="2400" dirty="0">
                <a:solidFill>
                  <a:schemeClr val="tx1">
                    <a:lumMod val="85000"/>
                    <a:lumOff val="15000"/>
                  </a:schemeClr>
                </a:solidFill>
              </a:rPr>
              <a:t>They should be able to ‘sound out’ and blend words. They should be able to do this with a little support at home. </a:t>
            </a:r>
          </a:p>
          <a:p>
            <a:r>
              <a:rPr lang="en-US" sz="2400" dirty="0">
                <a:solidFill>
                  <a:schemeClr val="tx1">
                    <a:lumMod val="85000"/>
                    <a:lumOff val="15000"/>
                  </a:schemeClr>
                </a:solidFill>
              </a:rPr>
              <a:t>At home</a:t>
            </a:r>
            <a:r>
              <a:rPr lang="en-US" sz="2400" dirty="0">
                <a:solidFill>
                  <a:schemeClr val="tx1">
                    <a:lumMod val="85000"/>
                    <a:lumOff val="15000"/>
                  </a:schemeClr>
                </a:solidFill>
                <a:highlight>
                  <a:srgbClr val="FFFF00"/>
                </a:highlight>
              </a:rPr>
              <a:t>, they are should re-read these books </a:t>
            </a:r>
            <a:r>
              <a:rPr lang="en-US" sz="2400" b="1" dirty="0">
                <a:solidFill>
                  <a:schemeClr val="tx1">
                    <a:lumMod val="85000"/>
                    <a:lumOff val="15000"/>
                  </a:schemeClr>
                </a:solidFill>
                <a:highlight>
                  <a:srgbClr val="FFFF00"/>
                </a:highlight>
              </a:rPr>
              <a:t>at least five times over the week </a:t>
            </a:r>
            <a:r>
              <a:rPr lang="en-US" sz="2400" dirty="0">
                <a:solidFill>
                  <a:schemeClr val="tx1">
                    <a:lumMod val="85000"/>
                    <a:lumOff val="15000"/>
                  </a:schemeClr>
                </a:solidFill>
              </a:rPr>
              <a:t>to ensure familiarity with the letters and words. This will help your child’s long-term memory and support them in developing reading fluency.</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514078" y="1556792"/>
            <a:ext cx="4176464" cy="1666332"/>
          </a:xfrm>
        </p:spPr>
        <p:txBody>
          <a:bodyPr/>
          <a:lstStyle/>
          <a:p>
            <a:r>
              <a:rPr lang="en-US" sz="2000" dirty="0">
                <a:solidFill>
                  <a:schemeClr val="tx1"/>
                </a:solidFill>
              </a:rPr>
              <a:t>Say the word.</a:t>
            </a:r>
          </a:p>
          <a:p>
            <a:r>
              <a:rPr lang="en-US" sz="2000" dirty="0">
                <a:solidFill>
                  <a:schemeClr val="tx1"/>
                </a:solidFill>
              </a:rPr>
              <a:t>Segment the sounds.</a:t>
            </a:r>
          </a:p>
          <a:p>
            <a:r>
              <a:rPr lang="en-US" sz="2000" dirty="0">
                <a:solidFill>
                  <a:schemeClr val="tx1"/>
                </a:solidFill>
              </a:rPr>
              <a:t>Count the sounds.</a:t>
            </a:r>
          </a:p>
          <a:p>
            <a:r>
              <a:rPr lang="en-US" sz="20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a:xfrm>
            <a:off x="479376" y="332656"/>
            <a:ext cx="5419989" cy="1152128"/>
          </a:xfrm>
        </p:spPr>
        <p:txBody>
          <a:bodyPr/>
          <a:lstStyle/>
          <a:p>
            <a:r>
              <a:rPr lang="en-US" dirty="0"/>
              <a:t>Phonics and 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591944" y="508816"/>
            <a:ext cx="4373099" cy="2912966"/>
          </a:xfrm>
          <a:prstGeom prst="roundRect">
            <a:avLst>
              <a:gd name="adj" fmla="val 3608"/>
            </a:avLst>
          </a:prstGeom>
        </p:spPr>
      </p:pic>
      <p:pic>
        <p:nvPicPr>
          <p:cNvPr id="4" name="Picture 3">
            <a:extLst>
              <a:ext uri="{FF2B5EF4-FFF2-40B4-BE49-F238E27FC236}">
                <a16:creationId xmlns:a16="http://schemas.microsoft.com/office/drawing/2014/main" id="{1C3D180F-1FB9-2FA5-A33B-116DC64F8FF2}"/>
              </a:ext>
            </a:extLst>
          </p:cNvPr>
          <p:cNvPicPr>
            <a:picLocks noChangeAspect="1"/>
          </p:cNvPicPr>
          <p:nvPr/>
        </p:nvPicPr>
        <p:blipFill>
          <a:blip r:embed="rId4"/>
          <a:stretch>
            <a:fillRect/>
          </a:stretch>
        </p:blipFill>
        <p:spPr>
          <a:xfrm>
            <a:off x="479376" y="3438500"/>
            <a:ext cx="4680520" cy="3030938"/>
          </a:xfrm>
          <a:prstGeom prst="rect">
            <a:avLst/>
          </a:prstGeom>
        </p:spPr>
      </p:pic>
      <p:sp>
        <p:nvSpPr>
          <p:cNvPr id="7" name="TextBox 6">
            <a:extLst>
              <a:ext uri="{FF2B5EF4-FFF2-40B4-BE49-F238E27FC236}">
                <a16:creationId xmlns:a16="http://schemas.microsoft.com/office/drawing/2014/main" id="{386836C9-3D67-8BFD-0F41-BEEEB1D48730}"/>
              </a:ext>
            </a:extLst>
          </p:cNvPr>
          <p:cNvSpPr txBox="1"/>
          <p:nvPr/>
        </p:nvSpPr>
        <p:spPr>
          <a:xfrm>
            <a:off x="5375920" y="3949745"/>
            <a:ext cx="6552728" cy="2080891"/>
          </a:xfrm>
          <a:prstGeom prst="rect">
            <a:avLst/>
          </a:prstGeom>
          <a:noFill/>
        </p:spPr>
        <p:txBody>
          <a:bodyPr wrap="square">
            <a:spAutoFit/>
          </a:bodyPr>
          <a:lstStyle/>
          <a:p>
            <a:pPr>
              <a:lnSpc>
                <a:spcPct val="115000"/>
              </a:lnSpc>
              <a:spcAft>
                <a:spcPts val="800"/>
              </a:spcAft>
              <a:buNone/>
            </a:pPr>
            <a:r>
              <a:rPr lang="en-GB" sz="2400" kern="1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hlinkClick r:id="rId5"/>
              </a:rPr>
              <a:t>https://www.edshed.com/en-gb/login</a:t>
            </a:r>
            <a:endParaRPr lang="en-GB" sz="2400" kern="1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800" kern="100" dirty="0">
                <a:effectLst/>
                <a:latin typeface="Sassoon Primary" pitchFamily="50" charset="0"/>
                <a:ea typeface="Aptos" panose="020B0004020202020204" pitchFamily="34" charset="0"/>
                <a:cs typeface="Times New Roman" panose="02020603050405020304" pitchFamily="18" charset="0"/>
              </a:rPr>
              <a:t>Please see Information sheets. </a:t>
            </a:r>
          </a:p>
          <a:p>
            <a:pPr>
              <a:lnSpc>
                <a:spcPct val="115000"/>
              </a:lnSpc>
              <a:spcAft>
                <a:spcPts val="800"/>
              </a:spcAft>
              <a:buNone/>
            </a:pPr>
            <a:r>
              <a:rPr lang="en-GB" sz="1800" kern="100" dirty="0">
                <a:effectLst/>
                <a:latin typeface="Sassoon Primary" pitchFamily="50" charset="0"/>
                <a:ea typeface="Aptos" panose="020B0004020202020204" pitchFamily="34" charset="0"/>
                <a:cs typeface="Times New Roman" panose="02020603050405020304" pitchFamily="18" charset="0"/>
              </a:rPr>
              <a:t>Login with the details in your child’s Home School Diary.</a:t>
            </a:r>
          </a:p>
          <a:p>
            <a:pPr>
              <a:lnSpc>
                <a:spcPct val="115000"/>
              </a:lnSpc>
              <a:spcAft>
                <a:spcPts val="800"/>
              </a:spcAft>
              <a:buNone/>
            </a:pPr>
            <a:r>
              <a:rPr lang="en-GB" kern="100" dirty="0">
                <a:latin typeface="Sassoon Primary" pitchFamily="50" charset="0"/>
                <a:ea typeface="Aptos" panose="020B0004020202020204" pitchFamily="34" charset="0"/>
                <a:cs typeface="Times New Roman" panose="02020603050405020304" pitchFamily="18" charset="0"/>
              </a:rPr>
              <a:t>Games/assignments have been created to match phonics lessons being taught in our Little Wandle Phonics lessons.</a:t>
            </a:r>
            <a:endParaRPr lang="en-GB" sz="1800" kern="100" dirty="0">
              <a:effectLst/>
              <a:latin typeface="Sassoon Primary"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8DA80D7-055A-EBEA-BDFB-32909B1A38F0}"/>
              </a:ext>
            </a:extLst>
          </p:cNvPr>
          <p:cNvSpPr txBox="1"/>
          <p:nvPr/>
        </p:nvSpPr>
        <p:spPr>
          <a:xfrm>
            <a:off x="394312" y="878939"/>
            <a:ext cx="2648752" cy="646331"/>
          </a:xfrm>
          <a:prstGeom prst="rect">
            <a:avLst/>
          </a:prstGeom>
          <a:noFill/>
        </p:spPr>
        <p:txBody>
          <a:bodyPr wrap="square" rtlCol="0">
            <a:spAutoFit/>
          </a:bodyPr>
          <a:lstStyle/>
          <a:p>
            <a:r>
              <a:rPr lang="en-GB" sz="3600" b="1" u="sng" dirty="0">
                <a:latin typeface="Sassoon Primary" pitchFamily="50" charset="0"/>
              </a:rPr>
              <a:t>Homework</a:t>
            </a:r>
          </a:p>
        </p:txBody>
      </p:sp>
      <p:pic>
        <p:nvPicPr>
          <p:cNvPr id="6" name="Picture 5">
            <a:extLst>
              <a:ext uri="{FF2B5EF4-FFF2-40B4-BE49-F238E27FC236}">
                <a16:creationId xmlns:a16="http://schemas.microsoft.com/office/drawing/2014/main" id="{B6F6D879-6ACC-E52D-FC9D-E7F319E11020}"/>
              </a:ext>
            </a:extLst>
          </p:cNvPr>
          <p:cNvPicPr>
            <a:picLocks noChangeAspect="1"/>
          </p:cNvPicPr>
          <p:nvPr/>
        </p:nvPicPr>
        <p:blipFill>
          <a:blip r:embed="rId2"/>
          <a:stretch>
            <a:fillRect/>
          </a:stretch>
        </p:blipFill>
        <p:spPr>
          <a:xfrm>
            <a:off x="448047" y="1942355"/>
            <a:ext cx="3199194" cy="4518449"/>
          </a:xfrm>
          <a:prstGeom prst="rect">
            <a:avLst/>
          </a:prstGeom>
        </p:spPr>
      </p:pic>
      <p:pic>
        <p:nvPicPr>
          <p:cNvPr id="7" name="Picture 6">
            <a:extLst>
              <a:ext uri="{FF2B5EF4-FFF2-40B4-BE49-F238E27FC236}">
                <a16:creationId xmlns:a16="http://schemas.microsoft.com/office/drawing/2014/main" id="{62AFB89D-9D5F-0302-4B40-5DE143DBB457}"/>
              </a:ext>
            </a:extLst>
          </p:cNvPr>
          <p:cNvPicPr>
            <a:picLocks noChangeAspect="1"/>
          </p:cNvPicPr>
          <p:nvPr/>
        </p:nvPicPr>
        <p:blipFill>
          <a:blip r:embed="rId3"/>
          <a:stretch>
            <a:fillRect/>
          </a:stretch>
        </p:blipFill>
        <p:spPr>
          <a:xfrm>
            <a:off x="8108469" y="2281298"/>
            <a:ext cx="3053093" cy="4370007"/>
          </a:xfrm>
          <a:prstGeom prst="rect">
            <a:avLst/>
          </a:prstGeom>
        </p:spPr>
      </p:pic>
      <p:sp>
        <p:nvSpPr>
          <p:cNvPr id="8" name="TextBox 7">
            <a:extLst>
              <a:ext uri="{FF2B5EF4-FFF2-40B4-BE49-F238E27FC236}">
                <a16:creationId xmlns:a16="http://schemas.microsoft.com/office/drawing/2014/main" id="{2FD38317-25A6-E3E6-9AF7-3F60A987D578}"/>
              </a:ext>
            </a:extLst>
          </p:cNvPr>
          <p:cNvSpPr txBox="1"/>
          <p:nvPr/>
        </p:nvSpPr>
        <p:spPr>
          <a:xfrm>
            <a:off x="3051398" y="878939"/>
            <a:ext cx="7293073" cy="923330"/>
          </a:xfrm>
          <a:prstGeom prst="rect">
            <a:avLst/>
          </a:prstGeom>
          <a:noFill/>
        </p:spPr>
        <p:txBody>
          <a:bodyPr wrap="square" rtlCol="0">
            <a:spAutoFit/>
          </a:bodyPr>
          <a:lstStyle/>
          <a:p>
            <a:pPr algn="ctr"/>
            <a:r>
              <a:rPr lang="en-GB" dirty="0"/>
              <a:t>Support your child in learning to say the phonemes correctly.</a:t>
            </a:r>
          </a:p>
          <a:p>
            <a:pPr algn="ctr"/>
            <a:r>
              <a:rPr lang="en-GB" dirty="0"/>
              <a:t>When hearing them read</a:t>
            </a:r>
            <a:r>
              <a:rPr lang="en-GB" b="1" dirty="0"/>
              <a:t>, encourage them </a:t>
            </a:r>
            <a:r>
              <a:rPr lang="en-GB" b="1" u="sng" dirty="0"/>
              <a:t>to point to the words </a:t>
            </a:r>
            <a:r>
              <a:rPr lang="en-GB" dirty="0"/>
              <a:t>and use their phonic knowledge to blend phonemes and read the words.</a:t>
            </a:r>
          </a:p>
        </p:txBody>
      </p:sp>
      <p:sp>
        <p:nvSpPr>
          <p:cNvPr id="9" name="TextBox 8">
            <a:extLst>
              <a:ext uri="{FF2B5EF4-FFF2-40B4-BE49-F238E27FC236}">
                <a16:creationId xmlns:a16="http://schemas.microsoft.com/office/drawing/2014/main" id="{C1349BBD-DEF9-9384-907A-81FC0E5059B4}"/>
              </a:ext>
            </a:extLst>
          </p:cNvPr>
          <p:cNvSpPr txBox="1"/>
          <p:nvPr/>
        </p:nvSpPr>
        <p:spPr>
          <a:xfrm>
            <a:off x="4079776" y="2132856"/>
            <a:ext cx="3600400" cy="2062103"/>
          </a:xfrm>
          <a:prstGeom prst="rect">
            <a:avLst/>
          </a:prstGeom>
          <a:noFill/>
        </p:spPr>
        <p:txBody>
          <a:bodyPr wrap="square" rtlCol="0">
            <a:spAutoFit/>
          </a:bodyPr>
          <a:lstStyle/>
          <a:p>
            <a:pPr algn="ctr"/>
            <a:r>
              <a:rPr lang="en-GB" sz="1600" dirty="0"/>
              <a:t>We expect children to share and read books with their parents or an adult at </a:t>
            </a:r>
          </a:p>
          <a:p>
            <a:pPr algn="ctr"/>
            <a:r>
              <a:rPr lang="en-GB" sz="1600" dirty="0">
                <a:highlight>
                  <a:srgbClr val="00FF00"/>
                </a:highlight>
              </a:rPr>
              <a:t>least 5 times a week. </a:t>
            </a:r>
          </a:p>
          <a:p>
            <a:pPr algn="ctr"/>
            <a:r>
              <a:rPr lang="en-GB" sz="1600" dirty="0"/>
              <a:t>Keep these times short (10 minutes) and enjoyable.</a:t>
            </a:r>
          </a:p>
          <a:p>
            <a:pPr algn="ctr"/>
            <a:r>
              <a:rPr lang="en-GB" sz="1600" b="1" dirty="0"/>
              <a:t>Little and often</a:t>
            </a:r>
            <a:r>
              <a:rPr lang="en-GB" sz="1600" dirty="0"/>
              <a:t> is the key to success! </a:t>
            </a:r>
          </a:p>
          <a:p>
            <a:pPr algn="ctr"/>
            <a:r>
              <a:rPr lang="en-GB" sz="1600" dirty="0">
                <a:highlight>
                  <a:srgbClr val="00FF00"/>
                </a:highlight>
              </a:rPr>
              <a:t>Please initial the ‘Signed’ box and make a comment, if you wish. </a:t>
            </a:r>
          </a:p>
        </p:txBody>
      </p:sp>
    </p:spTree>
    <p:extLst>
      <p:ext uri="{BB962C8B-B14F-4D97-AF65-F5344CB8AC3E}">
        <p14:creationId xmlns:p14="http://schemas.microsoft.com/office/powerpoint/2010/main" val="2690214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5632417"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603889" y="68406"/>
            <a:ext cx="1396767" cy="1574134"/>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983432" y="959339"/>
            <a:ext cx="3790850" cy="646331"/>
          </a:xfrm>
          <a:prstGeom prst="rect">
            <a:avLst/>
          </a:prstGeom>
          <a:noFill/>
        </p:spPr>
        <p:txBody>
          <a:bodyPr wrap="square" rtlCol="0">
            <a:spAutoFit/>
          </a:bodyPr>
          <a:lstStyle/>
          <a:p>
            <a:r>
              <a:rPr lang="en-GB" sz="3600" b="1" u="sng" dirty="0">
                <a:latin typeface="Sassoon Infant Std" panose="020B0503020103030203" pitchFamily="34" charset="0"/>
              </a:rPr>
              <a:t>Mathematics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734733" y="1937709"/>
            <a:ext cx="9627462" cy="3785652"/>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Sassoon Infant Std" panose="020B0503020103030203" pitchFamily="34" charset="0"/>
              </a:rPr>
              <a:t>Focus is on mathematical thinking and talking through structured and planned play activities. </a:t>
            </a:r>
          </a:p>
          <a:p>
            <a:pPr marL="342900" indent="-342900">
              <a:buFont typeface="Arial" panose="020B0604020202020204" pitchFamily="34" charset="0"/>
              <a:buChar char="•"/>
            </a:pPr>
            <a:r>
              <a:rPr lang="en-GB" sz="2400" dirty="0">
                <a:latin typeface="Sassoon Infant Std" panose="020B0503020103030203" pitchFamily="34" charset="0"/>
              </a:rPr>
              <a:t>Mathematical concepts are revisited </a:t>
            </a:r>
            <a:r>
              <a:rPr lang="en-GB" sz="2400" b="1" u="sng" dirty="0">
                <a:latin typeface="Sassoon Infant Std" panose="020B0503020103030203" pitchFamily="34" charset="0"/>
              </a:rPr>
              <a:t>often</a:t>
            </a:r>
            <a:r>
              <a:rPr lang="en-GB" sz="2400" dirty="0">
                <a:latin typeface="Sassoon Infant Std" panose="020B0503020103030203" pitchFamily="34" charset="0"/>
              </a:rPr>
              <a:t>.</a:t>
            </a:r>
          </a:p>
          <a:p>
            <a:pPr marL="342900" indent="-342900">
              <a:buFont typeface="Arial" panose="020B0604020202020204" pitchFamily="34" charset="0"/>
              <a:buChar char="•"/>
            </a:pPr>
            <a:r>
              <a:rPr lang="en-GB" sz="2400" dirty="0">
                <a:latin typeface="Sassoon Infant Std" panose="020B0503020103030203" pitchFamily="34" charset="0"/>
              </a:rPr>
              <a:t>Lots of opportunity given to develop mathematical language and the understanding of number, shape, measure and spatial thinking. </a:t>
            </a:r>
          </a:p>
          <a:p>
            <a:pPr marL="342900" indent="-342900">
              <a:buFont typeface="Arial" panose="020B0604020202020204" pitchFamily="34" charset="0"/>
              <a:buChar char="•"/>
            </a:pPr>
            <a:r>
              <a:rPr lang="en-GB" sz="2400" dirty="0">
                <a:latin typeface="Sassoon Infant Std" panose="020B0503020103030203" pitchFamily="34" charset="0"/>
              </a:rPr>
              <a:t>We use NCTEM methods and                                                       resources to support our teaching.                                                                 </a:t>
            </a:r>
          </a:p>
          <a:p>
            <a:pPr marL="342900" indent="-342900">
              <a:buFont typeface="Arial" panose="020B0604020202020204" pitchFamily="34" charset="0"/>
              <a:buChar char="•"/>
            </a:pPr>
            <a:r>
              <a:rPr lang="en-GB" sz="2400" dirty="0" err="1">
                <a:latin typeface="Sassoon Infant Std" panose="020B0503020103030203" pitchFamily="34" charset="0"/>
              </a:rPr>
              <a:t>Cbeebies</a:t>
            </a:r>
            <a:r>
              <a:rPr lang="en-GB" sz="2400" dirty="0">
                <a:latin typeface="Sassoon Infant Std" panose="020B0503020103030203" pitchFamily="34" charset="0"/>
              </a:rPr>
              <a:t> </a:t>
            </a:r>
            <a:r>
              <a:rPr lang="en-GB" sz="2400" dirty="0" err="1">
                <a:latin typeface="Sassoon Infant Std" panose="020B0503020103030203" pitchFamily="34" charset="0"/>
              </a:rPr>
              <a:t>Numberblocks</a:t>
            </a:r>
            <a:r>
              <a:rPr lang="en-GB" sz="2400" dirty="0">
                <a:latin typeface="Sassoon Infant Std" panose="020B0503020103030203" pitchFamily="34" charset="0"/>
              </a:rPr>
              <a:t> is used and                                                        referred to throughout the year.</a:t>
            </a:r>
          </a:p>
          <a:p>
            <a:r>
              <a:rPr lang="en-GB" sz="2400" dirty="0">
                <a:latin typeface="Sassoon Infant Std" panose="020B0503020103030203" pitchFamily="34" charset="0"/>
              </a:rPr>
              <a:t>     </a:t>
            </a:r>
          </a:p>
        </p:txBody>
      </p:sp>
      <p:pic>
        <p:nvPicPr>
          <p:cNvPr id="6" name="Picture 5">
            <a:extLst>
              <a:ext uri="{FF2B5EF4-FFF2-40B4-BE49-F238E27FC236}">
                <a16:creationId xmlns:a16="http://schemas.microsoft.com/office/drawing/2014/main" id="{53A9F137-D674-36A6-07CE-0126A71A4FA7}"/>
              </a:ext>
            </a:extLst>
          </p:cNvPr>
          <p:cNvPicPr>
            <a:picLocks noChangeAspect="1"/>
          </p:cNvPicPr>
          <p:nvPr/>
        </p:nvPicPr>
        <p:blipFill>
          <a:blip r:embed="rId3"/>
          <a:stretch>
            <a:fillRect/>
          </a:stretch>
        </p:blipFill>
        <p:spPr>
          <a:xfrm>
            <a:off x="6087784" y="290476"/>
            <a:ext cx="3790850" cy="1358219"/>
          </a:xfrm>
          <a:prstGeom prst="rect">
            <a:avLst/>
          </a:prstGeom>
        </p:spPr>
      </p:pic>
      <p:pic>
        <p:nvPicPr>
          <p:cNvPr id="10" name="Picture 9">
            <a:extLst>
              <a:ext uri="{FF2B5EF4-FFF2-40B4-BE49-F238E27FC236}">
                <a16:creationId xmlns:a16="http://schemas.microsoft.com/office/drawing/2014/main" id="{A08EEB46-9612-1C3B-06AC-12B35A55A9CA}"/>
              </a:ext>
            </a:extLst>
          </p:cNvPr>
          <p:cNvPicPr>
            <a:picLocks noChangeAspect="1"/>
          </p:cNvPicPr>
          <p:nvPr/>
        </p:nvPicPr>
        <p:blipFill>
          <a:blip r:embed="rId4"/>
          <a:stretch>
            <a:fillRect/>
          </a:stretch>
        </p:blipFill>
        <p:spPr>
          <a:xfrm>
            <a:off x="5645740" y="4057698"/>
            <a:ext cx="2543053" cy="1739596"/>
          </a:xfrm>
          <a:prstGeom prst="rect">
            <a:avLst/>
          </a:prstGeom>
        </p:spPr>
      </p:pic>
      <p:pic>
        <p:nvPicPr>
          <p:cNvPr id="13" name="Picture 12">
            <a:extLst>
              <a:ext uri="{FF2B5EF4-FFF2-40B4-BE49-F238E27FC236}">
                <a16:creationId xmlns:a16="http://schemas.microsoft.com/office/drawing/2014/main" id="{A73EB903-63AA-183F-85A5-23CB8C1869B9}"/>
              </a:ext>
            </a:extLst>
          </p:cNvPr>
          <p:cNvPicPr>
            <a:picLocks noChangeAspect="1"/>
          </p:cNvPicPr>
          <p:nvPr/>
        </p:nvPicPr>
        <p:blipFill>
          <a:blip r:embed="rId5"/>
          <a:stretch>
            <a:fillRect/>
          </a:stretch>
        </p:blipFill>
        <p:spPr>
          <a:xfrm>
            <a:off x="8231839" y="4655013"/>
            <a:ext cx="3293589" cy="1753797"/>
          </a:xfrm>
          <a:prstGeom prst="rect">
            <a:avLst/>
          </a:prstGeom>
        </p:spPr>
      </p:pic>
    </p:spTree>
    <p:extLst>
      <p:ext uri="{BB962C8B-B14F-4D97-AF65-F5344CB8AC3E}">
        <p14:creationId xmlns:p14="http://schemas.microsoft.com/office/powerpoint/2010/main" val="1100546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EB35F82-61A0-1858-D494-6208F6D016E0}"/>
              </a:ext>
            </a:extLst>
          </p:cNvPr>
          <p:cNvPicPr>
            <a:picLocks noChangeAspect="1"/>
          </p:cNvPicPr>
          <p:nvPr/>
        </p:nvPicPr>
        <p:blipFill>
          <a:blip r:embed="rId2"/>
          <a:stretch>
            <a:fillRect/>
          </a:stretch>
        </p:blipFill>
        <p:spPr>
          <a:xfrm>
            <a:off x="1991407" y="1221148"/>
            <a:ext cx="8438303" cy="5042514"/>
          </a:xfrm>
          <a:prstGeom prst="rect">
            <a:avLst/>
          </a:prstGeom>
        </p:spPr>
      </p:pic>
      <p:pic>
        <p:nvPicPr>
          <p:cNvPr id="4" name="Picture 3">
            <a:extLst>
              <a:ext uri="{FF2B5EF4-FFF2-40B4-BE49-F238E27FC236}">
                <a16:creationId xmlns:a16="http://schemas.microsoft.com/office/drawing/2014/main" id="{38C50513-673E-C38E-E34E-9932E557D71C}"/>
              </a:ext>
            </a:extLst>
          </p:cNvPr>
          <p:cNvPicPr>
            <a:picLocks noChangeAspect="1"/>
          </p:cNvPicPr>
          <p:nvPr/>
        </p:nvPicPr>
        <p:blipFill>
          <a:blip r:embed="rId3"/>
          <a:stretch>
            <a:fillRect/>
          </a:stretch>
        </p:blipFill>
        <p:spPr>
          <a:xfrm>
            <a:off x="583114" y="365738"/>
            <a:ext cx="1091279" cy="1255885"/>
          </a:xfrm>
          <a:prstGeom prst="rect">
            <a:avLst/>
          </a:prstGeom>
        </p:spPr>
      </p:pic>
      <p:pic>
        <p:nvPicPr>
          <p:cNvPr id="6" name="Picture 5">
            <a:extLst>
              <a:ext uri="{FF2B5EF4-FFF2-40B4-BE49-F238E27FC236}">
                <a16:creationId xmlns:a16="http://schemas.microsoft.com/office/drawing/2014/main" id="{F2FDD45C-9FA4-CBD3-1D06-F9077311F0C7}"/>
              </a:ext>
            </a:extLst>
          </p:cNvPr>
          <p:cNvPicPr>
            <a:picLocks noChangeAspect="1"/>
          </p:cNvPicPr>
          <p:nvPr/>
        </p:nvPicPr>
        <p:blipFill>
          <a:blip r:embed="rId4"/>
          <a:stretch>
            <a:fillRect/>
          </a:stretch>
        </p:blipFill>
        <p:spPr>
          <a:xfrm>
            <a:off x="10746724" y="146262"/>
            <a:ext cx="1249788" cy="1402202"/>
          </a:xfrm>
          <a:prstGeom prst="rect">
            <a:avLst/>
          </a:prstGeom>
        </p:spPr>
      </p:pic>
      <p:sp>
        <p:nvSpPr>
          <p:cNvPr id="7" name="TextBox 6">
            <a:extLst>
              <a:ext uri="{FF2B5EF4-FFF2-40B4-BE49-F238E27FC236}">
                <a16:creationId xmlns:a16="http://schemas.microsoft.com/office/drawing/2014/main" id="{007FD773-0791-0AAD-F6A1-FC623F3E58B3}"/>
              </a:ext>
            </a:extLst>
          </p:cNvPr>
          <p:cNvSpPr txBox="1"/>
          <p:nvPr/>
        </p:nvSpPr>
        <p:spPr>
          <a:xfrm>
            <a:off x="2279576" y="407626"/>
            <a:ext cx="5472608" cy="369332"/>
          </a:xfrm>
          <a:prstGeom prst="rect">
            <a:avLst/>
          </a:prstGeom>
          <a:noFill/>
        </p:spPr>
        <p:txBody>
          <a:bodyPr wrap="square" rtlCol="0">
            <a:spAutoFit/>
          </a:bodyPr>
          <a:lstStyle/>
          <a:p>
            <a:r>
              <a:rPr lang="en-GB" dirty="0">
                <a:solidFill>
                  <a:schemeClr val="bg1"/>
                </a:solidFill>
                <a:latin typeface="Sassoon Primary Std" panose="020B0503020103030203" pitchFamily="34" charset="0"/>
              </a:rPr>
              <a:t>Autumn Term Planning Overview</a:t>
            </a:r>
          </a:p>
        </p:txBody>
      </p:sp>
    </p:spTree>
    <p:extLst>
      <p:ext uri="{BB962C8B-B14F-4D97-AF65-F5344CB8AC3E}">
        <p14:creationId xmlns:p14="http://schemas.microsoft.com/office/powerpoint/2010/main" val="4274063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0E2FE7B-945E-1467-381A-0B7CA243C775}"/>
              </a:ext>
            </a:extLst>
          </p:cNvPr>
          <p:cNvPicPr>
            <a:picLocks noChangeAspect="1"/>
          </p:cNvPicPr>
          <p:nvPr/>
        </p:nvPicPr>
        <p:blipFill>
          <a:blip r:embed="rId2"/>
          <a:stretch>
            <a:fillRect/>
          </a:stretch>
        </p:blipFill>
        <p:spPr>
          <a:xfrm>
            <a:off x="6342208" y="188640"/>
            <a:ext cx="5604622" cy="2880320"/>
          </a:xfrm>
          <a:prstGeom prst="rect">
            <a:avLst/>
          </a:prstGeom>
        </p:spPr>
      </p:pic>
      <p:sp>
        <p:nvSpPr>
          <p:cNvPr id="4" name="TextBox 3">
            <a:extLst>
              <a:ext uri="{FF2B5EF4-FFF2-40B4-BE49-F238E27FC236}">
                <a16:creationId xmlns:a16="http://schemas.microsoft.com/office/drawing/2014/main" id="{94C045C6-D334-7AF7-776A-49FC406D7A71}"/>
              </a:ext>
            </a:extLst>
          </p:cNvPr>
          <p:cNvSpPr txBox="1"/>
          <p:nvPr/>
        </p:nvSpPr>
        <p:spPr>
          <a:xfrm>
            <a:off x="258912" y="597825"/>
            <a:ext cx="5837088" cy="3046988"/>
          </a:xfrm>
          <a:prstGeom prst="rect">
            <a:avLst/>
          </a:prstGeom>
          <a:noFill/>
        </p:spPr>
        <p:txBody>
          <a:bodyPr wrap="square">
            <a:spAutoFit/>
          </a:bodyPr>
          <a:lstStyle/>
          <a:p>
            <a:r>
              <a:rPr lang="en-GB" sz="2400" dirty="0" err="1">
                <a:solidFill>
                  <a:schemeClr val="bg1"/>
                </a:solidFill>
                <a:hlinkClick r:id="rId3">
                  <a:extLst>
                    <a:ext uri="{A12FA001-AC4F-418D-AE19-62706E023703}">
                      <ahyp:hlinkClr xmlns:ahyp="http://schemas.microsoft.com/office/drawing/2018/hyperlinkcolor" val="tx"/>
                    </a:ext>
                  </a:extLst>
                </a:hlinkClick>
              </a:rPr>
              <a:t>Numbots</a:t>
            </a:r>
            <a:r>
              <a:rPr lang="en-GB" sz="2400" dirty="0">
                <a:solidFill>
                  <a:srgbClr val="0563C1"/>
                </a:solidFill>
                <a:hlinkClick r:id="rId3">
                  <a:extLst>
                    <a:ext uri="{A12FA001-AC4F-418D-AE19-62706E023703}">
                      <ahyp:hlinkClr xmlns:ahyp="http://schemas.microsoft.com/office/drawing/2018/hyperlinkcolor" val="tx"/>
                    </a:ext>
                  </a:extLst>
                </a:hlinkClick>
              </a:rPr>
              <a:t> </a:t>
            </a:r>
            <a:r>
              <a:rPr lang="en-GB" sz="2400" dirty="0">
                <a:solidFill>
                  <a:schemeClr val="bg1"/>
                </a:solidFill>
                <a:hlinkClick r:id="rId3">
                  <a:extLst>
                    <a:ext uri="{A12FA001-AC4F-418D-AE19-62706E023703}">
                      <ahyp:hlinkClr xmlns:ahyp="http://schemas.microsoft.com/office/drawing/2018/hyperlinkcolor" val="tx"/>
                    </a:ext>
                  </a:extLst>
                </a:hlinkClick>
              </a:rPr>
              <a:t>Game</a:t>
            </a:r>
            <a:endParaRPr lang="en-GB" sz="2400" dirty="0">
              <a:solidFill>
                <a:schemeClr val="bg1"/>
              </a:solidFill>
            </a:endParaRPr>
          </a:p>
          <a:p>
            <a:r>
              <a:rPr lang="en-GB" sz="2400" dirty="0">
                <a:solidFill>
                  <a:schemeClr val="bg1"/>
                </a:solidFill>
                <a:hlinkClick r:id="rId4">
                  <a:extLst>
                    <a:ext uri="{A12FA001-AC4F-418D-AE19-62706E023703}">
                      <ahyp:hlinkClr xmlns:ahyp="http://schemas.microsoft.com/office/drawing/2018/hyperlinkcolor" val="tx"/>
                    </a:ext>
                  </a:extLst>
                </a:hlinkClick>
              </a:rPr>
              <a:t>https://play.numbots.com/#/account/school-login-type</a:t>
            </a:r>
            <a:endParaRPr lang="en-GB" sz="2400" dirty="0">
              <a:solidFill>
                <a:schemeClr val="bg1"/>
              </a:solidFill>
            </a:endParaRPr>
          </a:p>
          <a:p>
            <a:endParaRPr lang="en-GB" sz="2400" dirty="0">
              <a:solidFill>
                <a:schemeClr val="bg1"/>
              </a:solidFill>
            </a:endParaRPr>
          </a:p>
          <a:p>
            <a:r>
              <a:rPr lang="en-GB" sz="2400" dirty="0">
                <a:solidFill>
                  <a:schemeClr val="bg1"/>
                </a:solidFill>
              </a:rPr>
              <a:t>Please read the </a:t>
            </a:r>
            <a:r>
              <a:rPr lang="en-GB" sz="2400" dirty="0" err="1">
                <a:solidFill>
                  <a:schemeClr val="bg1"/>
                </a:solidFill>
              </a:rPr>
              <a:t>Numbots</a:t>
            </a:r>
            <a:r>
              <a:rPr lang="en-GB" sz="2400" dirty="0">
                <a:solidFill>
                  <a:schemeClr val="bg1"/>
                </a:solidFill>
              </a:rPr>
              <a:t> Information Sheet. You can find login details in your child’s Home School Diary.</a:t>
            </a:r>
          </a:p>
          <a:p>
            <a:endParaRPr lang="en-GB" sz="2400" dirty="0">
              <a:solidFill>
                <a:schemeClr val="bg1"/>
              </a:solidFill>
            </a:endParaRPr>
          </a:p>
        </p:txBody>
      </p:sp>
      <p:pic>
        <p:nvPicPr>
          <p:cNvPr id="5" name="Picture 4">
            <a:extLst>
              <a:ext uri="{FF2B5EF4-FFF2-40B4-BE49-F238E27FC236}">
                <a16:creationId xmlns:a16="http://schemas.microsoft.com/office/drawing/2014/main" id="{6DA45E5E-A698-8D3F-F4CB-1B3423626387}"/>
              </a:ext>
            </a:extLst>
          </p:cNvPr>
          <p:cNvPicPr>
            <a:picLocks noChangeAspect="1"/>
          </p:cNvPicPr>
          <p:nvPr/>
        </p:nvPicPr>
        <p:blipFill>
          <a:blip r:embed="rId5"/>
          <a:stretch>
            <a:fillRect/>
          </a:stretch>
        </p:blipFill>
        <p:spPr>
          <a:xfrm>
            <a:off x="4583832" y="3519214"/>
            <a:ext cx="5438026" cy="2747807"/>
          </a:xfrm>
          <a:prstGeom prst="rect">
            <a:avLst/>
          </a:prstGeom>
        </p:spPr>
      </p:pic>
    </p:spTree>
    <p:extLst>
      <p:ext uri="{BB962C8B-B14F-4D97-AF65-F5344CB8AC3E}">
        <p14:creationId xmlns:p14="http://schemas.microsoft.com/office/powerpoint/2010/main" val="24338917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3E9BA6-2887-5B06-9145-C04B50BEC9AF}"/>
              </a:ext>
            </a:extLst>
          </p:cNvPr>
          <p:cNvSpPr/>
          <p:nvPr/>
        </p:nvSpPr>
        <p:spPr>
          <a:xfrm>
            <a:off x="296516" y="251248"/>
            <a:ext cx="11704139" cy="629863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496F2E6-F248-7D84-E573-84ADAC263F17}"/>
              </a:ext>
            </a:extLst>
          </p:cNvPr>
          <p:cNvSpPr/>
          <p:nvPr/>
        </p:nvSpPr>
        <p:spPr>
          <a:xfrm>
            <a:off x="551384" y="507011"/>
            <a:ext cx="5774267" cy="584397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3F3FCAB-ED90-FAE3-BD9A-24AE2E425A1F}"/>
              </a:ext>
            </a:extLst>
          </p:cNvPr>
          <p:cNvSpPr txBox="1"/>
          <p:nvPr/>
        </p:nvSpPr>
        <p:spPr>
          <a:xfrm>
            <a:off x="757766" y="697442"/>
            <a:ext cx="5427133" cy="5632311"/>
          </a:xfrm>
          <a:prstGeom prst="rect">
            <a:avLst/>
          </a:prstGeom>
          <a:noFill/>
        </p:spPr>
        <p:txBody>
          <a:bodyPr wrap="square" rtlCol="0">
            <a:spAutoFit/>
          </a:bodyPr>
          <a:lstStyle/>
          <a:p>
            <a:r>
              <a:rPr lang="en-GB" b="1" u="sng" dirty="0">
                <a:latin typeface="Sassoon Infant Std" panose="020B0503020103030203" pitchFamily="34" charset="0"/>
              </a:rPr>
              <a:t>The Reception Baseline Assessment</a:t>
            </a:r>
          </a:p>
          <a:p>
            <a:r>
              <a:rPr lang="en-GB" dirty="0">
                <a:latin typeface="Sassoon Infant Std" panose="020B0503020103030203" pitchFamily="34" charset="0"/>
              </a:rPr>
              <a:t>The RBA became a </a:t>
            </a:r>
            <a:r>
              <a:rPr lang="en-GB" u="sng" dirty="0">
                <a:latin typeface="Sassoon Infant Std" panose="020B0503020103030203" pitchFamily="34" charset="0"/>
              </a:rPr>
              <a:t>statutory school assessment </a:t>
            </a:r>
            <a:r>
              <a:rPr lang="en-GB" dirty="0">
                <a:latin typeface="Sassoon Infant Std" panose="020B0503020103030203" pitchFamily="34" charset="0"/>
              </a:rPr>
              <a:t>for  pupils in Reception classes from September 2021.</a:t>
            </a:r>
          </a:p>
          <a:p>
            <a:endParaRPr lang="en-GB" dirty="0">
              <a:latin typeface="Sassoon Infant Std" panose="020B0503020103030203" pitchFamily="34" charset="0"/>
            </a:endParaRPr>
          </a:p>
          <a:p>
            <a:r>
              <a:rPr lang="en-GB" dirty="0">
                <a:latin typeface="Sassoon Infant Std" panose="020B0503020103030203" pitchFamily="34" charset="0"/>
              </a:rPr>
              <a:t>It provides a starting point to measure progress schools make with their pupils between reception and the end of primary school.</a:t>
            </a:r>
          </a:p>
          <a:p>
            <a:endParaRPr lang="en-GB" dirty="0">
              <a:latin typeface="Sassoon Infant Std" panose="020B0503020103030203" pitchFamily="34" charset="0"/>
            </a:endParaRPr>
          </a:p>
          <a:p>
            <a:r>
              <a:rPr lang="en-GB" dirty="0">
                <a:latin typeface="Sassoon Infant Std" panose="020B0503020103030203" pitchFamily="34" charset="0"/>
              </a:rPr>
              <a:t>It is interactive and practical, and teachers record results electronically to be submitted to the government.</a:t>
            </a:r>
          </a:p>
          <a:p>
            <a:r>
              <a:rPr lang="en-GB" dirty="0">
                <a:latin typeface="Sassoon Infant Std" panose="020B0503020103030203" pitchFamily="34" charset="0"/>
              </a:rPr>
              <a:t>It takes approximately 20 minutes, but time can be broken up according to children’s need.</a:t>
            </a:r>
          </a:p>
          <a:p>
            <a:r>
              <a:rPr lang="en-GB" dirty="0">
                <a:latin typeface="Sassoon Infant Std" panose="020B0503020103030203" pitchFamily="34" charset="0"/>
              </a:rPr>
              <a:t>It takes place during the first six weeks in school.</a:t>
            </a:r>
          </a:p>
          <a:p>
            <a:r>
              <a:rPr lang="en-GB" dirty="0">
                <a:latin typeface="Sassoon Infant Std" panose="020B0503020103030203" pitchFamily="34" charset="0"/>
              </a:rPr>
              <a:t>Assessments include an assessment of Communication, Language and Literacy and Mathematics. </a:t>
            </a:r>
          </a:p>
          <a:p>
            <a:r>
              <a:rPr lang="en-GB" dirty="0">
                <a:latin typeface="Sassoon Infant Std" panose="020B0503020103030203" pitchFamily="34" charset="0"/>
              </a:rPr>
              <a:t>Pupils do not ‘Pass’ or ‘Fail’.</a:t>
            </a:r>
          </a:p>
          <a:p>
            <a:endParaRPr lang="en-GB" dirty="0">
              <a:latin typeface="Sassoon Infant Std" panose="020B0503020103030203" pitchFamily="34" charset="0"/>
            </a:endParaRPr>
          </a:p>
          <a:p>
            <a:r>
              <a:rPr lang="en-GB" dirty="0">
                <a:latin typeface="Sassoon Infant Std" panose="020B0503020103030203" pitchFamily="34" charset="0"/>
              </a:rPr>
              <a:t>A copy of the government ‘</a:t>
            </a:r>
            <a:r>
              <a:rPr lang="en-GB" u="sng" dirty="0">
                <a:latin typeface="Sassoon Infant Std" panose="020B0503020103030203" pitchFamily="34" charset="0"/>
              </a:rPr>
              <a:t>Information for Parents’ </a:t>
            </a:r>
            <a:r>
              <a:rPr lang="en-GB" dirty="0">
                <a:latin typeface="Sassoon Infant Std" panose="020B0503020103030203" pitchFamily="34" charset="0"/>
              </a:rPr>
              <a:t>leaflet in on our website to read. </a:t>
            </a:r>
          </a:p>
          <a:p>
            <a:endParaRPr lang="en-GB" dirty="0">
              <a:latin typeface="Sassoon Infant Std" panose="020B0503020103030203" pitchFamily="34" charset="0"/>
            </a:endParaRPr>
          </a:p>
        </p:txBody>
      </p:sp>
      <p:pic>
        <p:nvPicPr>
          <p:cNvPr id="9" name="Picture 8">
            <a:extLst>
              <a:ext uri="{FF2B5EF4-FFF2-40B4-BE49-F238E27FC236}">
                <a16:creationId xmlns:a16="http://schemas.microsoft.com/office/drawing/2014/main" id="{7D749770-BC7F-7C2D-BAA2-26FA00A10322}"/>
              </a:ext>
            </a:extLst>
          </p:cNvPr>
          <p:cNvPicPr>
            <a:picLocks noChangeAspect="1"/>
          </p:cNvPicPr>
          <p:nvPr/>
        </p:nvPicPr>
        <p:blipFill>
          <a:blip r:embed="rId2"/>
          <a:stretch>
            <a:fillRect/>
          </a:stretch>
        </p:blipFill>
        <p:spPr>
          <a:xfrm>
            <a:off x="6766313" y="507011"/>
            <a:ext cx="4667921" cy="5793592"/>
          </a:xfrm>
          <a:prstGeom prst="rect">
            <a:avLst/>
          </a:prstGeom>
        </p:spPr>
      </p:pic>
    </p:spTree>
  </p:cSld>
  <p:clrMapOvr>
    <a:masterClrMapping/>
  </p:clrMapOvr>
</p:sld>
</file>

<file path=ppt/theme/theme1.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3.xml><?xml version="1.0" encoding="utf-8"?>
<ds:datastoreItem xmlns:ds="http://schemas.openxmlformats.org/officeDocument/2006/customXml" ds:itemID="{D0B8E684-7516-47AC-9294-08AAE612A259}">
  <ds:schemaRefs>
    <ds:schemaRef ds:uri="http://purl.org/dc/elements/1.1/"/>
    <ds:schemaRef ds:uri="http://www.w3.org/XML/1998/namespace"/>
    <ds:schemaRef ds:uri="b390c623-81a0-476f-984a-5b2ad478ef4f"/>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6d6ce26d-438a-4f93-8ad7-b70bc8847f7f"/>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37938</TotalTime>
  <Words>1636</Words>
  <Application>Microsoft Office PowerPoint</Application>
  <PresentationFormat>Widescreen</PresentationFormat>
  <Paragraphs>170</Paragraphs>
  <Slides>22</Slides>
  <Notes>10</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22</vt:i4>
      </vt:variant>
    </vt:vector>
  </HeadingPairs>
  <TitlesOfParts>
    <vt:vector size="35" baseType="lpstr">
      <vt:lpstr>Aptos</vt:lpstr>
      <vt:lpstr>Arial</vt:lpstr>
      <vt:lpstr>Calibri</vt:lpstr>
      <vt:lpstr>Calibri Light</vt:lpstr>
      <vt:lpstr>Comic Sans MS</vt:lpstr>
      <vt:lpstr>Sassoon Infant Std</vt:lpstr>
      <vt:lpstr>Sassoon Primary</vt:lpstr>
      <vt:lpstr>Sassoon Primary Std</vt:lpstr>
      <vt:lpstr>SassoonPrimaryInfant</vt:lpstr>
      <vt:lpstr>Normal body copy page</vt:lpstr>
      <vt:lpstr>Custom Design</vt:lpstr>
      <vt:lpstr>3_Normal body copy page</vt:lpstr>
      <vt:lpstr>4_Normal body copy page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Phonics is:</vt:lpstr>
      <vt:lpstr>PowerPoint Presentation</vt:lpstr>
      <vt:lpstr>PowerPoint Presentation</vt:lpstr>
      <vt:lpstr>How do we teach reading in books?</vt:lpstr>
      <vt:lpstr>PowerPoint Presentation</vt:lpstr>
      <vt:lpstr>Books going home</vt:lpstr>
      <vt:lpstr>Phonics and Spelling</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Mrs Miller</cp:lastModifiedBy>
  <cp:revision>377</cp:revision>
  <cp:lastPrinted>2021-11-08T18:32:12Z</cp:lastPrinted>
  <dcterms:modified xsi:type="dcterms:W3CDTF">2026-09-09T21:38:42Z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